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9" r:id="rId2"/>
    <p:sldId id="275" r:id="rId3"/>
    <p:sldId id="276" r:id="rId4"/>
    <p:sldId id="281" r:id="rId5"/>
    <p:sldId id="265" r:id="rId6"/>
    <p:sldId id="266" r:id="rId7"/>
    <p:sldId id="282" r:id="rId8"/>
    <p:sldId id="283" r:id="rId9"/>
    <p:sldId id="272" r:id="rId10"/>
    <p:sldId id="284" r:id="rId11"/>
    <p:sldId id="285" r:id="rId12"/>
    <p:sldId id="271" r:id="rId13"/>
    <p:sldId id="280"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8D9"/>
    <a:srgbClr val="F7F7F7"/>
    <a:srgbClr val="797DE8"/>
    <a:srgbClr val="AD8BE1"/>
    <a:srgbClr val="E29FBE"/>
    <a:srgbClr val="FC9598"/>
    <a:srgbClr val="AFD7D9"/>
    <a:srgbClr val="D8C9C6"/>
    <a:srgbClr val="F8ADA8"/>
    <a:srgbClr val="FD76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84186" autoAdjust="0"/>
  </p:normalViewPr>
  <p:slideViewPr>
    <p:cSldViewPr snapToGrid="0" showGuides="1">
      <p:cViewPr varScale="1">
        <p:scale>
          <a:sx n="41" d="100"/>
          <a:sy n="41" d="100"/>
        </p:scale>
        <p:origin x="796" y="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EA28D-BC7C-4361-B70C-15BE8836C969}" type="datetimeFigureOut">
              <a:rPr kumimoji="1" lang="ja-JP" altLang="en-US" smtClean="0"/>
              <a:t>2022/8/9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CC5934-F0DA-43BB-8822-05F870E711D9}" type="slidenum">
              <a:rPr kumimoji="1" lang="ja-JP" altLang="en-US" smtClean="0"/>
              <a:t>‹#›</a:t>
            </a:fld>
            <a:endParaRPr kumimoji="1" lang="ja-JP" altLang="en-US"/>
          </a:p>
        </p:txBody>
      </p:sp>
    </p:spTree>
    <p:extLst>
      <p:ext uri="{BB962C8B-B14F-4D97-AF65-F5344CB8AC3E}">
        <p14:creationId xmlns:p14="http://schemas.microsoft.com/office/powerpoint/2010/main" val="578104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こんにちは。</a:t>
            </a:r>
            <a:r>
              <a:rPr kumimoji="1" lang="ja-JP" altLang="en-US" dirty="0"/>
              <a:t>今から私の出身校であります湖西大学の紹介プレゼンテーションを発表させて頂きます。発表は私、チェジュヨンが行います。よろしくお願いします。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1</a:t>
            </a:fld>
            <a:endParaRPr kumimoji="1" lang="ja-JP" altLang="en-US"/>
          </a:p>
        </p:txBody>
      </p:sp>
    </p:spTree>
    <p:extLst>
      <p:ext uri="{BB962C8B-B14F-4D97-AF65-F5344CB8AC3E}">
        <p14:creationId xmlns:p14="http://schemas.microsoft.com/office/powerpoint/2010/main" val="253788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調査しましたがこの学科たちはほかの学校ではあんまりない学科です。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10</a:t>
            </a:fld>
            <a:endParaRPr kumimoji="1" lang="ja-JP" altLang="en-US"/>
          </a:p>
        </p:txBody>
      </p:sp>
    </p:spTree>
    <p:extLst>
      <p:ext uri="{BB962C8B-B14F-4D97-AF65-F5344CB8AC3E}">
        <p14:creationId xmlns:p14="http://schemas.microsoft.com/office/powerpoint/2010/main" val="13439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11</a:t>
            </a:fld>
            <a:endParaRPr kumimoji="1" lang="ja-JP" altLang="en-US"/>
          </a:p>
        </p:txBody>
      </p:sp>
    </p:spTree>
    <p:extLst>
      <p:ext uri="{BB962C8B-B14F-4D97-AF65-F5344CB8AC3E}">
        <p14:creationId xmlns:p14="http://schemas.microsoft.com/office/powerpoint/2010/main" val="146678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13</a:t>
            </a:fld>
            <a:endParaRPr kumimoji="1" lang="ja-JP" altLang="en-US"/>
          </a:p>
        </p:txBody>
      </p:sp>
    </p:spTree>
    <p:extLst>
      <p:ext uri="{BB962C8B-B14F-4D97-AF65-F5344CB8AC3E}">
        <p14:creationId xmlns:p14="http://schemas.microsoft.com/office/powerpoint/2010/main" val="3132809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まず目次です。自己紹介から大学紹介、私の大学生活まで発表をさせて頂きたいと思います。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2</a:t>
            </a:fld>
            <a:endParaRPr kumimoji="1" lang="ja-JP" altLang="en-US"/>
          </a:p>
        </p:txBody>
      </p:sp>
    </p:spTree>
    <p:extLst>
      <p:ext uri="{BB962C8B-B14F-4D97-AF65-F5344CB8AC3E}">
        <p14:creationId xmlns:p14="http://schemas.microsoft.com/office/powerpoint/2010/main" val="61961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はい、始めは軽く私の自己紹介を致します。私の名前はチェジュヨンで年齢は</a:t>
            </a:r>
            <a:r>
              <a:rPr kumimoji="1" lang="en-US" altLang="ja-JP" dirty="0"/>
              <a:t>26</a:t>
            </a:r>
            <a:r>
              <a:rPr kumimoji="1" lang="ja-JP" altLang="en-US" dirty="0"/>
              <a:t>です。今年の</a:t>
            </a:r>
            <a:r>
              <a:rPr kumimoji="1" lang="en-US" altLang="ja-JP" dirty="0"/>
              <a:t>10</a:t>
            </a:r>
            <a:r>
              <a:rPr kumimoji="1" lang="ja-JP" altLang="en-US" dirty="0"/>
              <a:t>月から</a:t>
            </a:r>
            <a:r>
              <a:rPr kumimoji="1" lang="en-US" altLang="ja-JP" dirty="0"/>
              <a:t>27</a:t>
            </a:r>
            <a:r>
              <a:rPr kumimoji="1" lang="ja-JP" altLang="en-US" dirty="0"/>
              <a:t>歳になります。出身地はプチョンで日本では空港で有名なインチョンと韓国の首都、ソウルの間にある都市で桃が有名です。日本でとしたら神奈川県と東京都の間にある感じです。次は私の趣味です。私は映画やドラマが好きです。好きな映画は「ショーシャンクの空に」で日本の映画で面白く見た映画は「そして父になる」です。後、サッカーは見るのもするのも好きです。。</a:t>
            </a:r>
            <a:endParaRPr kumimoji="1" lang="en-US" altLang="ja-JP" dirty="0"/>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3</a:t>
            </a:fld>
            <a:endParaRPr kumimoji="1" lang="ja-JP" altLang="en-US"/>
          </a:p>
        </p:txBody>
      </p:sp>
    </p:spTree>
    <p:extLst>
      <p:ext uri="{BB962C8B-B14F-4D97-AF65-F5344CB8AC3E}">
        <p14:creationId xmlns:p14="http://schemas.microsoft.com/office/powerpoint/2010/main" val="311259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ここまで自己紹介を終わらせて本番であります。大学紹介を行います。</a:t>
            </a:r>
            <a:endParaRPr kumimoji="1" lang="en-US" altLang="ja-JP" dirty="0"/>
          </a:p>
          <a:p>
            <a:endParaRPr kumimoji="1" lang="en-US" altLang="ja-JP" dirty="0"/>
          </a:p>
          <a:p>
            <a:r>
              <a:rPr kumimoji="1" lang="ja-JP" altLang="en-US" dirty="0"/>
              <a:t>チュンチョンドは韓国人なら一回は食べたことある「</a:t>
            </a:r>
            <a:r>
              <a:rPr kumimoji="1" lang="ko-KR" altLang="en-US" dirty="0"/>
              <a:t>호두과자</a:t>
            </a:r>
            <a:r>
              <a:rPr kumimoji="1" lang="ja-JP" altLang="en-US" dirty="0"/>
              <a:t>」が有名な場所で　　この「</a:t>
            </a:r>
            <a:r>
              <a:rPr kumimoji="1" lang="ko-KR" altLang="en-US" dirty="0"/>
              <a:t>호두과자</a:t>
            </a:r>
            <a:r>
              <a:rPr kumimoji="1" lang="ja-JP" altLang="en-US" dirty="0"/>
              <a:t>」日本としたら広島の名物「もみじ饅頭」と似たものです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4</a:t>
            </a:fld>
            <a:endParaRPr kumimoji="1" lang="ja-JP" altLang="en-US"/>
          </a:p>
        </p:txBody>
      </p:sp>
    </p:spTree>
    <p:extLst>
      <p:ext uri="{BB962C8B-B14F-4D97-AF65-F5344CB8AC3E}">
        <p14:creationId xmlns:p14="http://schemas.microsoft.com/office/powerpoint/2010/main" val="272533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私が思うほそ大学の長所は　綺麗キャンパスがあること、派手な学園祭や運動会をすること、未来志向的な学科あること　この三つで　キャンパスから学園祭、学科の順番で</a:t>
            </a:r>
            <a:endParaRPr kumimoji="1" lang="en-US" altLang="ja-JP" dirty="0"/>
          </a:p>
          <a:p>
            <a:r>
              <a:rPr kumimoji="1" lang="ja-JP" altLang="en-US" dirty="0"/>
              <a:t>紹介させていただきます。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5</a:t>
            </a:fld>
            <a:endParaRPr kumimoji="1" lang="ja-JP" altLang="en-US"/>
          </a:p>
        </p:txBody>
      </p:sp>
    </p:spTree>
    <p:extLst>
      <p:ext uri="{BB962C8B-B14F-4D97-AF65-F5344CB8AC3E}">
        <p14:creationId xmlns:p14="http://schemas.microsoft.com/office/powerpoint/2010/main" val="90383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まず本館です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6</a:t>
            </a:fld>
            <a:endParaRPr kumimoji="1" lang="ja-JP" altLang="en-US"/>
          </a:p>
        </p:txBody>
      </p:sp>
    </p:spTree>
    <p:extLst>
      <p:ext uri="{BB962C8B-B14F-4D97-AF65-F5344CB8AC3E}">
        <p14:creationId xmlns:p14="http://schemas.microsoft.com/office/powerpoint/2010/main" val="369787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次は図書館です。ここは私が学生時代に一番通った場所で、私が一番好きなところであり、一番嫌いな場所でもあります。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7</a:t>
            </a:fld>
            <a:endParaRPr kumimoji="1" lang="ja-JP" altLang="en-US"/>
          </a:p>
        </p:txBody>
      </p:sp>
    </p:spTree>
    <p:extLst>
      <p:ext uri="{BB962C8B-B14F-4D97-AF65-F5344CB8AC3E}">
        <p14:creationId xmlns:p14="http://schemas.microsoft.com/office/powerpoint/2010/main" val="980670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桜が咲く三月末から四月までは　新入生や周りの住民でかなり混んでいますのであんまり</a:t>
            </a:r>
            <a:r>
              <a:rPr kumimoji="1" lang="en-US" altLang="ja-JP" dirty="0"/>
              <a:t>3,4</a:t>
            </a:r>
            <a:r>
              <a:rPr kumimoji="1" lang="ja-JP" altLang="en-US" dirty="0"/>
              <a:t>年生が行かない場所でもあります。</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8</a:t>
            </a:fld>
            <a:endParaRPr kumimoji="1" lang="ja-JP" altLang="en-US"/>
          </a:p>
        </p:txBody>
      </p:sp>
    </p:spTree>
    <p:extLst>
      <p:ext uri="{BB962C8B-B14F-4D97-AF65-F5344CB8AC3E}">
        <p14:creationId xmlns:p14="http://schemas.microsoft.com/office/powerpoint/2010/main" val="1350854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ソウルの大学よりは学園祭の規模が小さいですがチュンチョンドではかなり大きく学園祭を行いましてほかの学校や住民もよく来てくれました</a:t>
            </a:r>
          </a:p>
        </p:txBody>
      </p:sp>
      <p:sp>
        <p:nvSpPr>
          <p:cNvPr id="4" name="スライド番号プレースホルダー 3"/>
          <p:cNvSpPr>
            <a:spLocks noGrp="1"/>
          </p:cNvSpPr>
          <p:nvPr>
            <p:ph type="sldNum" sz="quarter" idx="5"/>
          </p:nvPr>
        </p:nvSpPr>
        <p:spPr/>
        <p:txBody>
          <a:bodyPr/>
          <a:lstStyle/>
          <a:p>
            <a:fld id="{35CC5934-F0DA-43BB-8822-05F870E711D9}" type="slidenum">
              <a:rPr kumimoji="1" lang="ja-JP" altLang="en-US" smtClean="0"/>
              <a:t>9</a:t>
            </a:fld>
            <a:endParaRPr kumimoji="1" lang="ja-JP" altLang="en-US"/>
          </a:p>
        </p:txBody>
      </p:sp>
    </p:spTree>
    <p:extLst>
      <p:ext uri="{BB962C8B-B14F-4D97-AF65-F5344CB8AC3E}">
        <p14:creationId xmlns:p14="http://schemas.microsoft.com/office/powerpoint/2010/main" val="384389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1707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80173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07231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706672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21646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4365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68508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3381279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664014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172384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881E6E86-9C0A-4A2D-8618-9781F5C54702}" type="datetimeFigureOut">
              <a:rPr kumimoji="1" lang="ja-JP" altLang="en-US" smtClean="0"/>
              <a:t>2022/8/9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259121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E6E86-9C0A-4A2D-8618-9781F5C54702}" type="datetimeFigureOut">
              <a:rPr kumimoji="1" lang="ja-JP" altLang="en-US" smtClean="0"/>
              <a:t>2022/8/9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E919F-88F7-4BB0-AC89-BD75B24D6DDB}" type="slidenum">
              <a:rPr kumimoji="1" lang="ja-JP" altLang="en-US" smtClean="0"/>
              <a:t>‹#›</a:t>
            </a:fld>
            <a:endParaRPr kumimoji="1" lang="ja-JP" altLang="en-US"/>
          </a:p>
        </p:txBody>
      </p:sp>
    </p:spTree>
    <p:extLst>
      <p:ext uri="{BB962C8B-B14F-4D97-AF65-F5344CB8AC3E}">
        <p14:creationId xmlns:p14="http://schemas.microsoft.com/office/powerpoint/2010/main" val="931410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正方形/長方形 1"/>
          <p:cNvSpPr/>
          <p:nvPr/>
        </p:nvSpPr>
        <p:spPr>
          <a:xfrm>
            <a:off x="4552117" y="1178539"/>
            <a:ext cx="3087757" cy="3087757"/>
          </a:xfrm>
          <a:prstGeom prst="rect">
            <a:avLst/>
          </a:prstGeom>
          <a:ln w="152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870538" y="4525560"/>
            <a:ext cx="4487126" cy="1077218"/>
          </a:xfrm>
          <a:prstGeom prst="rect">
            <a:avLst/>
          </a:prstGeom>
          <a:noFill/>
        </p:spPr>
        <p:txBody>
          <a:bodyPr wrap="none" rtlCol="0">
            <a:spAutoFit/>
          </a:bodyPr>
          <a:lstStyle/>
          <a:p>
            <a:pPr algn="ctr"/>
            <a:r>
              <a:rPr kumimoji="1" lang="ja-JP" altLang="en-US" sz="3200" b="1" spc="-150" dirty="0">
                <a:solidFill>
                  <a:schemeClr val="bg1"/>
                </a:solidFill>
                <a:latin typeface="游ゴシック" panose="020B0400000000000000" pitchFamily="50" charset="-128"/>
                <a:ea typeface="游ゴシック" panose="020B0400000000000000" pitchFamily="50" charset="-128"/>
              </a:rPr>
              <a:t>　湖西大学　</a:t>
            </a:r>
            <a:endParaRPr kumimoji="1" lang="en-US" altLang="ja-JP" sz="3200" b="1" spc="-150" dirty="0">
              <a:solidFill>
                <a:schemeClr val="bg1"/>
              </a:solidFill>
              <a:latin typeface="游ゴシック" panose="020B0400000000000000" pitchFamily="50" charset="-128"/>
              <a:ea typeface="游ゴシック" panose="020B0400000000000000" pitchFamily="50" charset="-128"/>
            </a:endParaRPr>
          </a:p>
          <a:p>
            <a:pPr algn="ctr"/>
            <a:r>
              <a:rPr kumimoji="1" lang="ja-JP" altLang="en-US" sz="3200" b="1" spc="-150" dirty="0">
                <a:solidFill>
                  <a:schemeClr val="bg1"/>
                </a:solidFill>
                <a:latin typeface="游ゴシック" panose="020B0400000000000000" pitchFamily="50" charset="-128"/>
                <a:ea typeface="游ゴシック" panose="020B0400000000000000" pitchFamily="50" charset="-128"/>
              </a:rPr>
              <a:t>紹介プレゼンテーション</a:t>
            </a:r>
          </a:p>
        </p:txBody>
      </p:sp>
      <p:sp>
        <p:nvSpPr>
          <p:cNvPr id="4" name="テキスト ボックス 3">
            <a:extLst>
              <a:ext uri="{FF2B5EF4-FFF2-40B4-BE49-F238E27FC236}">
                <a16:creationId xmlns:a16="http://schemas.microsoft.com/office/drawing/2014/main" id="{290FD06D-4126-7733-9489-EE010B0F4DE4}"/>
              </a:ext>
            </a:extLst>
          </p:cNvPr>
          <p:cNvSpPr txBox="1"/>
          <p:nvPr/>
        </p:nvSpPr>
        <p:spPr>
          <a:xfrm>
            <a:off x="9534699" y="6350924"/>
            <a:ext cx="3084022" cy="369332"/>
          </a:xfrm>
          <a:prstGeom prst="rect">
            <a:avLst/>
          </a:prstGeom>
          <a:noFill/>
        </p:spPr>
        <p:txBody>
          <a:bodyPr wrap="square" rtlCol="0">
            <a:spAutoFit/>
          </a:bodyPr>
          <a:lstStyle/>
          <a:p>
            <a:r>
              <a:rPr kumimoji="1" lang="ja-JP" altLang="en-US" dirty="0">
                <a:solidFill>
                  <a:schemeClr val="bg1"/>
                </a:solidFill>
                <a:latin typeface="游ゴシック" panose="020B0400000000000000" pitchFamily="50" charset="-128"/>
                <a:ea typeface="游ゴシック" panose="020B0400000000000000" pitchFamily="50" charset="-128"/>
              </a:rPr>
              <a:t>崔柱瑛（チェジュヨン）</a:t>
            </a:r>
          </a:p>
        </p:txBody>
      </p:sp>
      <p:pic>
        <p:nvPicPr>
          <p:cNvPr id="1026" name="Picture 2">
            <a:extLst>
              <a:ext uri="{FF2B5EF4-FFF2-40B4-BE49-F238E27FC236}">
                <a16:creationId xmlns:a16="http://schemas.microsoft.com/office/drawing/2014/main" id="{16C112AD-A3A2-9BBC-6B4A-47EEA711F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71" y="1246908"/>
            <a:ext cx="2984448" cy="29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4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
            <a:extLst>
              <a:ext uri="{FF2B5EF4-FFF2-40B4-BE49-F238E27FC236}">
                <a16:creationId xmlns:a16="http://schemas.microsoft.com/office/drawing/2014/main" id="{7CDA36B9-65C3-491A-A76B-36A9AA7385B4}"/>
              </a:ext>
            </a:extLst>
          </p:cNvPr>
          <p:cNvSpPr/>
          <p:nvPr/>
        </p:nvSpPr>
        <p:spPr>
          <a:xfrm>
            <a:off x="0" y="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
            <a:extLst>
              <a:ext uri="{FF2B5EF4-FFF2-40B4-BE49-F238E27FC236}">
                <a16:creationId xmlns:a16="http://schemas.microsoft.com/office/drawing/2014/main" id="{F7E9A8EE-42C7-4810-ADB7-B3996E7C335D}"/>
              </a:ext>
            </a:extLst>
          </p:cNvPr>
          <p:cNvSpPr/>
          <p:nvPr/>
        </p:nvSpPr>
        <p:spPr>
          <a:xfrm>
            <a:off x="0" y="678600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3">
            <a:extLst>
              <a:ext uri="{FF2B5EF4-FFF2-40B4-BE49-F238E27FC236}">
                <a16:creationId xmlns:a16="http://schemas.microsoft.com/office/drawing/2014/main" id="{752E1EAB-E9CF-455E-B8C2-6B1CED7CD2EA}"/>
              </a:ext>
            </a:extLst>
          </p:cNvPr>
          <p:cNvSpPr txBox="1"/>
          <p:nvPr/>
        </p:nvSpPr>
        <p:spPr>
          <a:xfrm>
            <a:off x="290397" y="137226"/>
            <a:ext cx="2555508" cy="646331"/>
          </a:xfrm>
          <a:prstGeom prst="rect">
            <a:avLst/>
          </a:prstGeom>
          <a:noFill/>
        </p:spPr>
        <p:txBody>
          <a:bodyPr wrap="none" rtlCol="0">
            <a:spAutoFit/>
          </a:bodyPr>
          <a:lstStyle/>
          <a:p>
            <a:r>
              <a:rPr lang="en-US" altLang="ja-JP" sz="3600" b="1" dirty="0">
                <a:latin typeface="游ゴシック" panose="020B0400000000000000" pitchFamily="50" charset="-128"/>
                <a:ea typeface="游ゴシック" panose="020B0400000000000000" pitchFamily="50" charset="-128"/>
              </a:rPr>
              <a:t>2.</a:t>
            </a:r>
            <a:r>
              <a:rPr lang="ja-JP" altLang="en-US" sz="3600" b="1" dirty="0">
                <a:latin typeface="游ゴシック" panose="020B0400000000000000" pitchFamily="50" charset="-128"/>
                <a:ea typeface="游ゴシック" panose="020B0400000000000000" pitchFamily="50" charset="-128"/>
              </a:rPr>
              <a:t> 大学紹介</a:t>
            </a:r>
            <a:endParaRPr kumimoji="1" lang="ja-JP" altLang="en-US" sz="3600" b="1" dirty="0">
              <a:latin typeface="游ゴシック" panose="020B0400000000000000" pitchFamily="50" charset="-128"/>
              <a:ea typeface="游ゴシック" panose="020B0400000000000000" pitchFamily="50" charset="-128"/>
            </a:endParaRPr>
          </a:p>
        </p:txBody>
      </p:sp>
      <p:sp>
        <p:nvSpPr>
          <p:cNvPr id="10" name="テキスト ボックス 9">
            <a:extLst>
              <a:ext uri="{FF2B5EF4-FFF2-40B4-BE49-F238E27FC236}">
                <a16:creationId xmlns:a16="http://schemas.microsoft.com/office/drawing/2014/main" id="{18266A9F-FB5D-BB0C-FEEF-FEF5602D60BE}"/>
              </a:ext>
            </a:extLst>
          </p:cNvPr>
          <p:cNvSpPr txBox="1"/>
          <p:nvPr/>
        </p:nvSpPr>
        <p:spPr>
          <a:xfrm>
            <a:off x="4063127" y="1007539"/>
            <a:ext cx="4291560" cy="707886"/>
          </a:xfrm>
          <a:prstGeom prst="rect">
            <a:avLst/>
          </a:prstGeom>
          <a:noFill/>
        </p:spPr>
        <p:txBody>
          <a:bodyPr wrap="none" rtlCol="0">
            <a:spAutoFit/>
          </a:bodyPr>
          <a:lstStyle/>
          <a:p>
            <a:pPr algn="ctr"/>
            <a:r>
              <a:rPr kumimoji="1" lang="ja-JP" altLang="en-US" sz="4000" b="1" dirty="0">
                <a:solidFill>
                  <a:schemeClr val="tx1">
                    <a:lumMod val="85000"/>
                    <a:lumOff val="15000"/>
                  </a:schemeClr>
                </a:solidFill>
                <a:latin typeface="游ゴシック" panose="020B0400000000000000" pitchFamily="50" charset="-128"/>
                <a:ea typeface="游ゴシック" panose="020B0400000000000000" pitchFamily="50" charset="-128"/>
              </a:rPr>
              <a:t>未来志向的な学科</a:t>
            </a:r>
          </a:p>
        </p:txBody>
      </p:sp>
      <p:pic>
        <p:nvPicPr>
          <p:cNvPr id="6146" name="Picture 2" descr="押さえておきたいビッグデータ関連用語20選 - ZDNet Japan">
            <a:extLst>
              <a:ext uri="{FF2B5EF4-FFF2-40B4-BE49-F238E27FC236}">
                <a16:creationId xmlns:a16="http://schemas.microsoft.com/office/drawing/2014/main" id="{342F969F-2C43-39B4-B314-BC522ED3FB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94" y="1977234"/>
            <a:ext cx="5418998" cy="33666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76DE69FD-B7FF-F6F5-7373-373E6541EEB2}"/>
              </a:ext>
            </a:extLst>
          </p:cNvPr>
          <p:cNvSpPr txBox="1"/>
          <p:nvPr/>
        </p:nvSpPr>
        <p:spPr>
          <a:xfrm>
            <a:off x="1264164" y="5511562"/>
            <a:ext cx="4702628" cy="461665"/>
          </a:xfrm>
          <a:prstGeom prst="rect">
            <a:avLst/>
          </a:prstGeom>
          <a:noFill/>
        </p:spPr>
        <p:txBody>
          <a:bodyPr wrap="square" rtlCol="0">
            <a:spAutoFit/>
          </a:bodyPr>
          <a:lstStyle/>
          <a:p>
            <a:r>
              <a:rPr kumimoji="1" lang="ja-JP" altLang="en-US" sz="2400" b="1" dirty="0">
                <a:latin typeface="游ゴシック" panose="020B0400000000000000" pitchFamily="50" charset="-128"/>
                <a:ea typeface="游ゴシック" panose="020B0400000000000000" pitchFamily="50" charset="-128"/>
              </a:rPr>
              <a:t>ビックデータ</a:t>
            </a:r>
            <a:r>
              <a:rPr lang="ja-JP" altLang="en-US" sz="2400" b="1" i="0" dirty="0">
                <a:solidFill>
                  <a:srgbClr val="000000"/>
                </a:solidFill>
                <a:effectLst/>
                <a:latin typeface="游ゴシック" panose="020B0400000000000000" pitchFamily="50" charset="-128"/>
                <a:ea typeface="游ゴシック" panose="020B0400000000000000" pitchFamily="50" charset="-128"/>
              </a:rPr>
              <a:t>統計学科</a:t>
            </a:r>
            <a:endParaRPr kumimoji="1" lang="ja-JP" altLang="en-US" sz="2400" b="1" dirty="0">
              <a:latin typeface="游ゴシック" panose="020B0400000000000000" pitchFamily="50" charset="-128"/>
              <a:ea typeface="游ゴシック" panose="020B0400000000000000" pitchFamily="50" charset="-128"/>
            </a:endParaRPr>
          </a:p>
        </p:txBody>
      </p:sp>
      <p:pic>
        <p:nvPicPr>
          <p:cNvPr id="6148" name="Picture 4" descr="호서대학교 :: 해양IT공학트랙">
            <a:extLst>
              <a:ext uri="{FF2B5EF4-FFF2-40B4-BE49-F238E27FC236}">
                <a16:creationId xmlns:a16="http://schemas.microsoft.com/office/drawing/2014/main" id="{D2944D51-B58C-8704-9BE5-A9D9AF059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96227"/>
            <a:ext cx="5719763" cy="336665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2A8CEF0-C7F7-A6C9-059D-35E8BCE754AB}"/>
              </a:ext>
            </a:extLst>
          </p:cNvPr>
          <p:cNvSpPr txBox="1"/>
          <p:nvPr/>
        </p:nvSpPr>
        <p:spPr>
          <a:xfrm>
            <a:off x="8207253" y="5511562"/>
            <a:ext cx="4702628" cy="461665"/>
          </a:xfrm>
          <a:prstGeom prst="rect">
            <a:avLst/>
          </a:prstGeom>
          <a:noFill/>
        </p:spPr>
        <p:txBody>
          <a:bodyPr wrap="square" rtlCol="0">
            <a:spAutoFit/>
          </a:bodyPr>
          <a:lstStyle/>
          <a:p>
            <a:r>
              <a:rPr kumimoji="1" lang="ja-JP" altLang="en-US" sz="2400" b="1" dirty="0">
                <a:latin typeface="游ゴシック" panose="020B0400000000000000" pitchFamily="50" charset="-128"/>
                <a:ea typeface="游ゴシック" panose="020B0400000000000000" pitchFamily="50" charset="-128"/>
              </a:rPr>
              <a:t>海洋</a:t>
            </a:r>
            <a:r>
              <a:rPr kumimoji="1" lang="en-US" altLang="ja-JP" sz="2400" b="1" dirty="0">
                <a:latin typeface="游ゴシック" panose="020B0400000000000000" pitchFamily="50" charset="-128"/>
                <a:ea typeface="游ゴシック" panose="020B0400000000000000" pitchFamily="50" charset="-128"/>
              </a:rPr>
              <a:t>IT</a:t>
            </a:r>
            <a:r>
              <a:rPr kumimoji="1" lang="ja-JP" altLang="en-US" sz="2400" b="1" dirty="0">
                <a:latin typeface="游ゴシック" panose="020B0400000000000000" pitchFamily="50" charset="-128"/>
                <a:ea typeface="游ゴシック" panose="020B0400000000000000" pitchFamily="50" charset="-128"/>
              </a:rPr>
              <a:t>学科</a:t>
            </a:r>
          </a:p>
        </p:txBody>
      </p:sp>
    </p:spTree>
    <p:extLst>
      <p:ext uri="{BB962C8B-B14F-4D97-AF65-F5344CB8AC3E}">
        <p14:creationId xmlns:p14="http://schemas.microsoft.com/office/powerpoint/2010/main" val="717828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D767B"/>
            </a:gs>
            <a:gs pos="30000">
              <a:srgbClr val="F8ADA8"/>
            </a:gs>
            <a:gs pos="78000">
              <a:srgbClr val="D8C9C6"/>
            </a:gs>
            <a:gs pos="100000">
              <a:srgbClr val="AFD7D9"/>
            </a:gs>
          </a:gsLst>
          <a:lin ang="16200000" scaled="1"/>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0507BDE-902F-2058-B2CD-0588330D2330}"/>
              </a:ext>
            </a:extLst>
          </p:cNvPr>
          <p:cNvSpPr/>
          <p:nvPr/>
        </p:nvSpPr>
        <p:spPr>
          <a:xfrm>
            <a:off x="4839393" y="-67902"/>
            <a:ext cx="756181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rial"/>
              <a:cs typeface="+mn-cs"/>
            </a:endParaRPr>
          </a:p>
        </p:txBody>
      </p:sp>
      <p:sp>
        <p:nvSpPr>
          <p:cNvPr id="3" name="テキスト ボックス 2">
            <a:extLst>
              <a:ext uri="{FF2B5EF4-FFF2-40B4-BE49-F238E27FC236}">
                <a16:creationId xmlns:a16="http://schemas.microsoft.com/office/drawing/2014/main" id="{B4E9B667-E2B7-EEFC-A842-9126A7A0E61B}"/>
              </a:ext>
            </a:extLst>
          </p:cNvPr>
          <p:cNvSpPr txBox="1"/>
          <p:nvPr/>
        </p:nvSpPr>
        <p:spPr>
          <a:xfrm>
            <a:off x="166254" y="67902"/>
            <a:ext cx="5929745" cy="1077218"/>
          </a:xfrm>
          <a:prstGeom prst="rect">
            <a:avLst/>
          </a:prstGeom>
          <a:noFill/>
        </p:spPr>
        <p:txBody>
          <a:bodyPr wrap="square" rtlCol="0">
            <a:spAutoFit/>
          </a:bodyPr>
          <a:lstStyle/>
          <a:p>
            <a:pPr>
              <a:defRPr/>
            </a:pPr>
            <a:r>
              <a:rPr lang="ja-JP" altLang="en-US" sz="3200" b="1" dirty="0">
                <a:latin typeface="游ゴシック" panose="020B0400000000000000" pitchFamily="50" charset="-128"/>
                <a:ea typeface="游ゴシック" panose="020B0400000000000000" pitchFamily="50" charset="-128"/>
              </a:rPr>
              <a:t>３</a:t>
            </a:r>
            <a:r>
              <a:rPr kumimoji="1" lang="en-US" altLang="ja-JP" sz="3200" b="1"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mn-cs"/>
              </a:rPr>
              <a:t>.</a:t>
            </a:r>
            <a:r>
              <a:rPr kumimoji="1" lang="ja-JP" altLang="en-US" sz="3200" b="1" spc="300" dirty="0">
                <a:latin typeface="游ゴシック" panose="020B0400000000000000" pitchFamily="50" charset="-128"/>
                <a:ea typeface="游ゴシック" panose="020B0400000000000000" pitchFamily="50" charset="-128"/>
              </a:rPr>
              <a:t>私の大学生活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p:txBody>
      </p:sp>
      <p:pic>
        <p:nvPicPr>
          <p:cNvPr id="10242" name="Picture 2" descr="デジタルビジネス時代の【経営学】。 AI、IoT、DXでどう変わる？｜スタディラボ">
            <a:extLst>
              <a:ext uri="{FF2B5EF4-FFF2-40B4-BE49-F238E27FC236}">
                <a16:creationId xmlns:a16="http://schemas.microsoft.com/office/drawing/2014/main" id="{FD3C1E86-2276-E0F6-83DE-1C535725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49" y="1464085"/>
            <a:ext cx="3990110" cy="374136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0049556-4C64-BEC0-A300-AB8FEFF10DAD}"/>
              </a:ext>
            </a:extLst>
          </p:cNvPr>
          <p:cNvSpPr txBox="1"/>
          <p:nvPr/>
        </p:nvSpPr>
        <p:spPr>
          <a:xfrm>
            <a:off x="5095702" y="349135"/>
            <a:ext cx="6813666" cy="461665"/>
          </a:xfrm>
          <a:prstGeom prst="rect">
            <a:avLst/>
          </a:prstGeom>
          <a:noFill/>
        </p:spPr>
        <p:txBody>
          <a:bodyPr wrap="square" rtlCol="0">
            <a:spAutoFit/>
          </a:bodyPr>
          <a:lstStyle/>
          <a:p>
            <a:pPr algn="ctr"/>
            <a:r>
              <a:rPr kumimoji="1" lang="ja-JP" altLang="en-US" sz="2400" b="1" dirty="0">
                <a:latin typeface="游ゴシック" panose="020B0400000000000000" pitchFamily="50" charset="-128"/>
                <a:ea typeface="游ゴシック" panose="020B0400000000000000" pitchFamily="50" charset="-128"/>
              </a:rPr>
              <a:t>デジタル技術経営学科</a:t>
            </a:r>
          </a:p>
        </p:txBody>
      </p:sp>
      <p:pic>
        <p:nvPicPr>
          <p:cNvPr id="5" name="図 4" descr="テキスト&#10;&#10;自動的に生成された説明">
            <a:extLst>
              <a:ext uri="{FF2B5EF4-FFF2-40B4-BE49-F238E27FC236}">
                <a16:creationId xmlns:a16="http://schemas.microsoft.com/office/drawing/2014/main" id="{4BFCFAE7-1D70-AC22-7E9D-7C3D47E38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824" y="1943518"/>
            <a:ext cx="3610947" cy="4047032"/>
          </a:xfrm>
          <a:prstGeom prst="rect">
            <a:avLst/>
          </a:prstGeom>
        </p:spPr>
      </p:pic>
      <p:sp>
        <p:nvSpPr>
          <p:cNvPr id="7" name="テキスト ボックス 6">
            <a:extLst>
              <a:ext uri="{FF2B5EF4-FFF2-40B4-BE49-F238E27FC236}">
                <a16:creationId xmlns:a16="http://schemas.microsoft.com/office/drawing/2014/main" id="{0E189CC3-EA17-F330-0BB0-E7325613AEB3}"/>
              </a:ext>
            </a:extLst>
          </p:cNvPr>
          <p:cNvSpPr txBox="1"/>
          <p:nvPr/>
        </p:nvSpPr>
        <p:spPr>
          <a:xfrm>
            <a:off x="6095999" y="867450"/>
            <a:ext cx="5246859" cy="646331"/>
          </a:xfrm>
          <a:prstGeom prst="rect">
            <a:avLst/>
          </a:prstGeom>
          <a:noFill/>
        </p:spPr>
        <p:txBody>
          <a:bodyPr wrap="square" rtlCol="0">
            <a:spAutoFit/>
          </a:bodyPr>
          <a:lstStyle/>
          <a:p>
            <a:pPr algn="ctr"/>
            <a:r>
              <a:rPr kumimoji="1" lang="ja-JP" altLang="en-US" b="1" dirty="0">
                <a:latin typeface="游ゴシック" panose="020B0400000000000000" pitchFamily="50" charset="-128"/>
                <a:ea typeface="游ゴシック" panose="020B0400000000000000" pitchFamily="50" charset="-128"/>
              </a:rPr>
              <a:t>経営学部の中にある学科で</a:t>
            </a:r>
            <a:r>
              <a:rPr kumimoji="1" lang="en-US" altLang="ja-JP" b="1" dirty="0">
                <a:latin typeface="游ゴシック" panose="020B0400000000000000" pitchFamily="50" charset="-128"/>
                <a:ea typeface="游ゴシック" panose="020B0400000000000000" pitchFamily="50" charset="-128"/>
              </a:rPr>
              <a:t>e</a:t>
            </a:r>
            <a:r>
              <a:rPr kumimoji="1" lang="ja-JP" altLang="en-US" b="1" dirty="0">
                <a:latin typeface="游ゴシック" panose="020B0400000000000000" pitchFamily="50" charset="-128"/>
                <a:ea typeface="游ゴシック" panose="020B0400000000000000" pitchFamily="50" charset="-128"/>
              </a:rPr>
              <a:t>－ビジネスを中心に経営論と</a:t>
            </a:r>
            <a:r>
              <a:rPr kumimoji="1" lang="en-US" altLang="ja-JP" b="1" dirty="0">
                <a:latin typeface="游ゴシック" panose="020B0400000000000000" pitchFamily="50" charset="-128"/>
                <a:ea typeface="游ゴシック" panose="020B0400000000000000" pitchFamily="50" charset="-128"/>
              </a:rPr>
              <a:t>IT</a:t>
            </a:r>
            <a:r>
              <a:rPr kumimoji="1" lang="ja-JP" altLang="en-US" b="1" dirty="0">
                <a:latin typeface="游ゴシック" panose="020B0400000000000000" pitchFamily="50" charset="-128"/>
                <a:ea typeface="游ゴシック" panose="020B0400000000000000" pitchFamily="50" charset="-128"/>
              </a:rPr>
              <a:t>知識を学ぶ学科です。</a:t>
            </a:r>
            <a:endParaRPr lang="en-US" altLang="ja-JP" b="1"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301316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0" y="678600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직선 연결선 21">
            <a:extLst>
              <a:ext uri="{FF2B5EF4-FFF2-40B4-BE49-F238E27FC236}">
                <a16:creationId xmlns:a16="http://schemas.microsoft.com/office/drawing/2014/main" id="{C7572EA4-C175-4288-B8F2-459F6ED88B72}"/>
              </a:ext>
            </a:extLst>
          </p:cNvPr>
          <p:cNvCxnSpPr>
            <a:cxnSpLocks/>
          </p:cNvCxnSpPr>
          <p:nvPr/>
        </p:nvCxnSpPr>
        <p:spPr>
          <a:xfrm>
            <a:off x="144087" y="3429000"/>
            <a:ext cx="11903825"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EB3CE60-37CA-B1E7-1F54-B8E51E0AF2A3}"/>
              </a:ext>
            </a:extLst>
          </p:cNvPr>
          <p:cNvSpPr txBox="1"/>
          <p:nvPr/>
        </p:nvSpPr>
        <p:spPr>
          <a:xfrm>
            <a:off x="166254" y="67902"/>
            <a:ext cx="5929745" cy="1077218"/>
          </a:xfrm>
          <a:prstGeom prst="rect">
            <a:avLst/>
          </a:prstGeom>
          <a:noFill/>
        </p:spPr>
        <p:txBody>
          <a:bodyPr wrap="square" rtlCol="0">
            <a:spAutoFit/>
          </a:bodyPr>
          <a:lstStyle/>
          <a:p>
            <a:pPr>
              <a:defRPr/>
            </a:pPr>
            <a:r>
              <a:rPr lang="ja-JP" altLang="en-US" sz="3200" b="1" dirty="0">
                <a:latin typeface="游ゴシック" panose="020B0400000000000000" pitchFamily="50" charset="-128"/>
                <a:ea typeface="游ゴシック" panose="020B0400000000000000" pitchFamily="50" charset="-128"/>
              </a:rPr>
              <a:t>３</a:t>
            </a:r>
            <a:r>
              <a:rPr kumimoji="1" lang="en-US" altLang="ja-JP" sz="3200" b="1"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mn-cs"/>
              </a:rPr>
              <a:t>.</a:t>
            </a:r>
            <a:r>
              <a:rPr kumimoji="1" lang="ja-JP" altLang="en-US" sz="3200" b="1" spc="300" dirty="0">
                <a:latin typeface="游ゴシック" panose="020B0400000000000000" pitchFamily="50" charset="-128"/>
                <a:ea typeface="游ゴシック" panose="020B0400000000000000" pitchFamily="50" charset="-128"/>
              </a:rPr>
              <a:t>私の大学生活</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32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p:txBody>
      </p:sp>
      <p:cxnSp>
        <p:nvCxnSpPr>
          <p:cNvPr id="25" name="직선 연결선 21">
            <a:extLst>
              <a:ext uri="{FF2B5EF4-FFF2-40B4-BE49-F238E27FC236}">
                <a16:creationId xmlns:a16="http://schemas.microsoft.com/office/drawing/2014/main" id="{1E441E60-8204-C324-1FAF-3F9F92F24BDD}"/>
              </a:ext>
            </a:extLst>
          </p:cNvPr>
          <p:cNvCxnSpPr>
            <a:cxnSpLocks/>
          </p:cNvCxnSpPr>
          <p:nvPr/>
        </p:nvCxnSpPr>
        <p:spPr>
          <a:xfrm flipV="1">
            <a:off x="994755" y="3044098"/>
            <a:ext cx="0" cy="55556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1">
            <a:extLst>
              <a:ext uri="{FF2B5EF4-FFF2-40B4-BE49-F238E27FC236}">
                <a16:creationId xmlns:a16="http://schemas.microsoft.com/office/drawing/2014/main" id="{BA0D1AE1-F5EC-2900-5BB9-08D24F6DBFF1}"/>
              </a:ext>
            </a:extLst>
          </p:cNvPr>
          <p:cNvCxnSpPr>
            <a:cxnSpLocks/>
          </p:cNvCxnSpPr>
          <p:nvPr/>
        </p:nvCxnSpPr>
        <p:spPr>
          <a:xfrm flipV="1">
            <a:off x="3391593" y="3044099"/>
            <a:ext cx="0" cy="55556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1">
            <a:extLst>
              <a:ext uri="{FF2B5EF4-FFF2-40B4-BE49-F238E27FC236}">
                <a16:creationId xmlns:a16="http://schemas.microsoft.com/office/drawing/2014/main" id="{77914AAA-4976-448A-188C-C3F95A3B3B62}"/>
              </a:ext>
            </a:extLst>
          </p:cNvPr>
          <p:cNvCxnSpPr>
            <a:cxnSpLocks/>
          </p:cNvCxnSpPr>
          <p:nvPr/>
        </p:nvCxnSpPr>
        <p:spPr>
          <a:xfrm flipV="1">
            <a:off x="8015892" y="3058793"/>
            <a:ext cx="0" cy="55556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1">
            <a:extLst>
              <a:ext uri="{FF2B5EF4-FFF2-40B4-BE49-F238E27FC236}">
                <a16:creationId xmlns:a16="http://schemas.microsoft.com/office/drawing/2014/main" id="{6EF50D51-2C20-C2DA-AC0F-06B8B77749AB}"/>
              </a:ext>
            </a:extLst>
          </p:cNvPr>
          <p:cNvCxnSpPr>
            <a:cxnSpLocks/>
          </p:cNvCxnSpPr>
          <p:nvPr/>
        </p:nvCxnSpPr>
        <p:spPr>
          <a:xfrm flipV="1">
            <a:off x="10482349" y="3050771"/>
            <a:ext cx="0" cy="55556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1">
            <a:extLst>
              <a:ext uri="{FF2B5EF4-FFF2-40B4-BE49-F238E27FC236}">
                <a16:creationId xmlns:a16="http://schemas.microsoft.com/office/drawing/2014/main" id="{A3601406-4135-765A-C86F-21424B8F61B9}"/>
              </a:ext>
            </a:extLst>
          </p:cNvPr>
          <p:cNvCxnSpPr>
            <a:cxnSpLocks/>
          </p:cNvCxnSpPr>
          <p:nvPr/>
        </p:nvCxnSpPr>
        <p:spPr>
          <a:xfrm flipV="1">
            <a:off x="5696989" y="3050771"/>
            <a:ext cx="0" cy="55556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A43435D-0C12-50CC-384D-C35F539937D4}"/>
              </a:ext>
            </a:extLst>
          </p:cNvPr>
          <p:cNvSpPr txBox="1"/>
          <p:nvPr/>
        </p:nvSpPr>
        <p:spPr>
          <a:xfrm>
            <a:off x="2933696" y="2689461"/>
            <a:ext cx="876991" cy="369332"/>
          </a:xfrm>
          <a:prstGeom prst="rect">
            <a:avLst/>
          </a:prstGeom>
          <a:noFill/>
        </p:spPr>
        <p:txBody>
          <a:bodyPr wrap="square" rtlCol="0">
            <a:spAutoFit/>
          </a:bodyPr>
          <a:lstStyle/>
          <a:p>
            <a:r>
              <a:rPr lang="ja-JP" altLang="en-US" b="1" dirty="0">
                <a:latin typeface="游ゴシック" panose="020B0400000000000000" pitchFamily="50" charset="-128"/>
                <a:ea typeface="游ゴシック" panose="020B0400000000000000" pitchFamily="50" charset="-128"/>
              </a:rPr>
              <a:t>２</a:t>
            </a:r>
            <a:r>
              <a:rPr kumimoji="1" lang="ja-JP" altLang="en-US" b="1" dirty="0">
                <a:latin typeface="游ゴシック" panose="020B0400000000000000" pitchFamily="50" charset="-128"/>
                <a:ea typeface="游ゴシック" panose="020B0400000000000000" pitchFamily="50" charset="-128"/>
              </a:rPr>
              <a:t>年生</a:t>
            </a:r>
          </a:p>
        </p:txBody>
      </p:sp>
      <p:sp>
        <p:nvSpPr>
          <p:cNvPr id="30" name="テキスト ボックス 29">
            <a:extLst>
              <a:ext uri="{FF2B5EF4-FFF2-40B4-BE49-F238E27FC236}">
                <a16:creationId xmlns:a16="http://schemas.microsoft.com/office/drawing/2014/main" id="{4EA86EAE-8643-D422-822C-CFA484FE2B8A}"/>
              </a:ext>
            </a:extLst>
          </p:cNvPr>
          <p:cNvSpPr txBox="1"/>
          <p:nvPr/>
        </p:nvSpPr>
        <p:spPr>
          <a:xfrm>
            <a:off x="589855" y="2666981"/>
            <a:ext cx="798020" cy="369332"/>
          </a:xfrm>
          <a:prstGeom prst="rect">
            <a:avLst/>
          </a:prstGeom>
          <a:noFill/>
        </p:spPr>
        <p:txBody>
          <a:bodyPr wrap="square" rtlCol="0">
            <a:spAutoFit/>
          </a:bodyPr>
          <a:lstStyle/>
          <a:p>
            <a:r>
              <a:rPr kumimoji="1" lang="en-US" altLang="ja-JP" b="1" dirty="0">
                <a:latin typeface="游ゴシック" panose="020B0400000000000000" pitchFamily="50" charset="-128"/>
                <a:ea typeface="游ゴシック" panose="020B0400000000000000" pitchFamily="50" charset="-128"/>
              </a:rPr>
              <a:t>1</a:t>
            </a:r>
            <a:r>
              <a:rPr kumimoji="1" lang="ja-JP" altLang="en-US" b="1" dirty="0">
                <a:latin typeface="游ゴシック" panose="020B0400000000000000" pitchFamily="50" charset="-128"/>
                <a:ea typeface="游ゴシック" panose="020B0400000000000000" pitchFamily="50" charset="-128"/>
              </a:rPr>
              <a:t>年生</a:t>
            </a:r>
          </a:p>
        </p:txBody>
      </p:sp>
      <p:sp>
        <p:nvSpPr>
          <p:cNvPr id="31" name="テキスト ボックス 30">
            <a:extLst>
              <a:ext uri="{FF2B5EF4-FFF2-40B4-BE49-F238E27FC236}">
                <a16:creationId xmlns:a16="http://schemas.microsoft.com/office/drawing/2014/main" id="{66736524-E926-9F9A-987C-ADA11BF6A5B7}"/>
              </a:ext>
            </a:extLst>
          </p:cNvPr>
          <p:cNvSpPr txBox="1"/>
          <p:nvPr/>
        </p:nvSpPr>
        <p:spPr>
          <a:xfrm>
            <a:off x="5356508" y="2681674"/>
            <a:ext cx="798020" cy="369332"/>
          </a:xfrm>
          <a:prstGeom prst="rect">
            <a:avLst/>
          </a:prstGeom>
          <a:noFill/>
        </p:spPr>
        <p:txBody>
          <a:bodyPr wrap="square" rtlCol="0">
            <a:spAutoFit/>
          </a:bodyPr>
          <a:lstStyle/>
          <a:p>
            <a:r>
              <a:rPr kumimoji="1" lang="ja-JP" altLang="en-US" b="1" dirty="0">
                <a:latin typeface="游ゴシック" panose="020B0400000000000000" pitchFamily="50" charset="-128"/>
                <a:ea typeface="游ゴシック" panose="020B0400000000000000" pitchFamily="50" charset="-128"/>
              </a:rPr>
              <a:t>軍隊</a:t>
            </a:r>
          </a:p>
        </p:txBody>
      </p:sp>
      <p:sp>
        <p:nvSpPr>
          <p:cNvPr id="32" name="テキスト ボックス 31">
            <a:extLst>
              <a:ext uri="{FF2B5EF4-FFF2-40B4-BE49-F238E27FC236}">
                <a16:creationId xmlns:a16="http://schemas.microsoft.com/office/drawing/2014/main" id="{3F5A6A86-E531-18F4-21BE-6D387D8A61EC}"/>
              </a:ext>
            </a:extLst>
          </p:cNvPr>
          <p:cNvSpPr txBox="1"/>
          <p:nvPr/>
        </p:nvSpPr>
        <p:spPr>
          <a:xfrm>
            <a:off x="7602334" y="2674767"/>
            <a:ext cx="876991" cy="369332"/>
          </a:xfrm>
          <a:prstGeom prst="rect">
            <a:avLst/>
          </a:prstGeom>
          <a:noFill/>
        </p:spPr>
        <p:txBody>
          <a:bodyPr wrap="square" rtlCol="0">
            <a:spAutoFit/>
          </a:bodyPr>
          <a:lstStyle/>
          <a:p>
            <a:r>
              <a:rPr kumimoji="1" lang="en-US" altLang="ja-JP" b="1" dirty="0">
                <a:latin typeface="游ゴシック" panose="020B0400000000000000" pitchFamily="50" charset="-128"/>
                <a:ea typeface="游ゴシック" panose="020B0400000000000000" pitchFamily="50" charset="-128"/>
              </a:rPr>
              <a:t>3</a:t>
            </a:r>
            <a:r>
              <a:rPr kumimoji="1" lang="ja-JP" altLang="en-US" b="1" dirty="0">
                <a:latin typeface="游ゴシック" panose="020B0400000000000000" pitchFamily="50" charset="-128"/>
                <a:ea typeface="游ゴシック" panose="020B0400000000000000" pitchFamily="50" charset="-128"/>
              </a:rPr>
              <a:t>年生</a:t>
            </a:r>
          </a:p>
        </p:txBody>
      </p:sp>
      <p:sp>
        <p:nvSpPr>
          <p:cNvPr id="33" name="テキスト ボックス 32">
            <a:extLst>
              <a:ext uri="{FF2B5EF4-FFF2-40B4-BE49-F238E27FC236}">
                <a16:creationId xmlns:a16="http://schemas.microsoft.com/office/drawing/2014/main" id="{16F9ECD0-7DF8-F23C-D385-91A8F04174B5}"/>
              </a:ext>
            </a:extLst>
          </p:cNvPr>
          <p:cNvSpPr txBox="1"/>
          <p:nvPr/>
        </p:nvSpPr>
        <p:spPr>
          <a:xfrm>
            <a:off x="10043852" y="2673735"/>
            <a:ext cx="876991" cy="369332"/>
          </a:xfrm>
          <a:prstGeom prst="rect">
            <a:avLst/>
          </a:prstGeom>
          <a:noFill/>
        </p:spPr>
        <p:txBody>
          <a:bodyPr wrap="square" rtlCol="0">
            <a:spAutoFit/>
          </a:bodyPr>
          <a:lstStyle/>
          <a:p>
            <a:r>
              <a:rPr kumimoji="1" lang="en-US" altLang="ja-JP" b="1" dirty="0">
                <a:latin typeface="游ゴシック" panose="020B0400000000000000" pitchFamily="50" charset="-128"/>
                <a:ea typeface="游ゴシック" panose="020B0400000000000000" pitchFamily="50" charset="-128"/>
              </a:rPr>
              <a:t>4</a:t>
            </a:r>
            <a:r>
              <a:rPr kumimoji="1" lang="ja-JP" altLang="en-US" b="1" dirty="0">
                <a:latin typeface="游ゴシック" panose="020B0400000000000000" pitchFamily="50" charset="-128"/>
                <a:ea typeface="游ゴシック" panose="020B0400000000000000" pitchFamily="50" charset="-128"/>
              </a:rPr>
              <a:t>年生</a:t>
            </a:r>
          </a:p>
        </p:txBody>
      </p:sp>
      <p:pic>
        <p:nvPicPr>
          <p:cNvPr id="9218" name="Picture 2" descr="新型コロナ収束まで3～5年？ 集団免疫の獲得が条件: 日本経済新聞">
            <a:extLst>
              <a:ext uri="{FF2B5EF4-FFF2-40B4-BE49-F238E27FC236}">
                <a16:creationId xmlns:a16="http://schemas.microsoft.com/office/drawing/2014/main" id="{B5E27CC6-4C78-A5BB-78CA-FB0677BA0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924" y="3907307"/>
            <a:ext cx="3132849" cy="1759617"/>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89FEA01F-31EE-6FDA-AF50-E48812FC260C}"/>
              </a:ext>
            </a:extLst>
          </p:cNvPr>
          <p:cNvSpPr txBox="1"/>
          <p:nvPr/>
        </p:nvSpPr>
        <p:spPr>
          <a:xfrm>
            <a:off x="9223514" y="5717688"/>
            <a:ext cx="2824398" cy="707886"/>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コロナウイルス発生によるオンライン授業</a:t>
            </a:r>
          </a:p>
        </p:txBody>
      </p:sp>
      <p:sp>
        <p:nvSpPr>
          <p:cNvPr id="19" name="テキスト ボックス 18">
            <a:extLst>
              <a:ext uri="{FF2B5EF4-FFF2-40B4-BE49-F238E27FC236}">
                <a16:creationId xmlns:a16="http://schemas.microsoft.com/office/drawing/2014/main" id="{DE6BCF21-A8E1-F8B6-31F1-C04FDBC3154E}"/>
              </a:ext>
            </a:extLst>
          </p:cNvPr>
          <p:cNvSpPr txBox="1"/>
          <p:nvPr/>
        </p:nvSpPr>
        <p:spPr>
          <a:xfrm>
            <a:off x="6996378" y="2262758"/>
            <a:ext cx="2824398" cy="400110"/>
          </a:xfrm>
          <a:prstGeom prst="rect">
            <a:avLst/>
          </a:prstGeom>
          <a:noFill/>
        </p:spPr>
        <p:txBody>
          <a:bodyPr wrap="square" rtlCol="0">
            <a:spAutoFit/>
          </a:bodyPr>
          <a:lstStyle/>
          <a:p>
            <a:r>
              <a:rPr lang="ja-JP" altLang="en-US" sz="2000" b="1" dirty="0">
                <a:latin typeface="游ゴシック" panose="020B0400000000000000" pitchFamily="50" charset="-128"/>
                <a:ea typeface="游ゴシック" panose="020B0400000000000000" pitchFamily="50" charset="-128"/>
              </a:rPr>
              <a:t>日本で交換留学</a:t>
            </a:r>
            <a:endParaRPr kumimoji="1" lang="ja-JP" altLang="en-US" sz="2000" b="1" dirty="0">
              <a:latin typeface="游ゴシック" panose="020B0400000000000000" pitchFamily="50" charset="-128"/>
              <a:ea typeface="游ゴシック" panose="020B0400000000000000" pitchFamily="50" charset="-128"/>
            </a:endParaRPr>
          </a:p>
        </p:txBody>
      </p:sp>
      <p:sp>
        <p:nvSpPr>
          <p:cNvPr id="20" name="テキスト ボックス 19">
            <a:extLst>
              <a:ext uri="{FF2B5EF4-FFF2-40B4-BE49-F238E27FC236}">
                <a16:creationId xmlns:a16="http://schemas.microsoft.com/office/drawing/2014/main" id="{1F4F0DC0-92DC-B198-E63C-797F26FA41D5}"/>
              </a:ext>
            </a:extLst>
          </p:cNvPr>
          <p:cNvSpPr txBox="1"/>
          <p:nvPr/>
        </p:nvSpPr>
        <p:spPr>
          <a:xfrm>
            <a:off x="4777936" y="6128969"/>
            <a:ext cx="2824398" cy="400110"/>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運転兵で入隊</a:t>
            </a:r>
          </a:p>
        </p:txBody>
      </p:sp>
      <p:sp>
        <p:nvSpPr>
          <p:cNvPr id="21" name="テキスト ボックス 20">
            <a:extLst>
              <a:ext uri="{FF2B5EF4-FFF2-40B4-BE49-F238E27FC236}">
                <a16:creationId xmlns:a16="http://schemas.microsoft.com/office/drawing/2014/main" id="{95416732-115F-1198-37C2-5B805486621A}"/>
              </a:ext>
            </a:extLst>
          </p:cNvPr>
          <p:cNvSpPr txBox="1"/>
          <p:nvPr/>
        </p:nvSpPr>
        <p:spPr>
          <a:xfrm>
            <a:off x="1946447" y="1966881"/>
            <a:ext cx="2988361" cy="707886"/>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彼女と別れメンタルに危機がありましたが克服</a:t>
            </a:r>
          </a:p>
        </p:txBody>
      </p:sp>
      <p:sp>
        <p:nvSpPr>
          <p:cNvPr id="34" name="テキスト ボックス 33">
            <a:extLst>
              <a:ext uri="{FF2B5EF4-FFF2-40B4-BE49-F238E27FC236}">
                <a16:creationId xmlns:a16="http://schemas.microsoft.com/office/drawing/2014/main" id="{C1CE6731-5332-C0F1-96DD-610CFF4969D2}"/>
              </a:ext>
            </a:extLst>
          </p:cNvPr>
          <p:cNvSpPr txBox="1"/>
          <p:nvPr/>
        </p:nvSpPr>
        <p:spPr>
          <a:xfrm>
            <a:off x="166254" y="5712881"/>
            <a:ext cx="2824398" cy="707886"/>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入学し、同期と酒の味を知る</a:t>
            </a:r>
          </a:p>
        </p:txBody>
      </p:sp>
      <p:pic>
        <p:nvPicPr>
          <p:cNvPr id="3074" name="Picture 2" descr="Failing at Dental Hygiene? Score an A+ at the Dentist With These Easy Tips  - Gentle Care Dentistry">
            <a:extLst>
              <a:ext uri="{FF2B5EF4-FFF2-40B4-BE49-F238E27FC236}">
                <a16:creationId xmlns:a16="http://schemas.microsoft.com/office/drawing/2014/main" id="{80187021-D627-5980-2319-174B6AA3C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126" y="538299"/>
            <a:ext cx="1399001" cy="1399001"/>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descr="人, 屋外, ポーズ, グループ が含まれている画像&#10;&#10;自動的に生成された説明">
            <a:extLst>
              <a:ext uri="{FF2B5EF4-FFF2-40B4-BE49-F238E27FC236}">
                <a16:creationId xmlns:a16="http://schemas.microsoft.com/office/drawing/2014/main" id="{2E62E3B4-5238-F9B6-8922-0D8D77E972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0647" y="3726260"/>
            <a:ext cx="3832508" cy="2305505"/>
          </a:xfrm>
          <a:prstGeom prst="ellipse">
            <a:avLst/>
          </a:prstGeom>
          <a:ln>
            <a:noFill/>
          </a:ln>
          <a:effectLst>
            <a:softEdge rad="112500"/>
          </a:effectLst>
        </p:spPr>
      </p:pic>
      <p:pic>
        <p:nvPicPr>
          <p:cNvPr id="7" name="図 6" descr="人, 屋外, 建物, 子供 が含まれている画像&#10;&#10;自動的に生成された説明">
            <a:extLst>
              <a:ext uri="{FF2B5EF4-FFF2-40B4-BE49-F238E27FC236}">
                <a16:creationId xmlns:a16="http://schemas.microsoft.com/office/drawing/2014/main" id="{356E49D6-4A51-6535-9F35-82079B7D3A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2502" y="249654"/>
            <a:ext cx="2078746" cy="2013104"/>
          </a:xfrm>
          <a:prstGeom prst="ellipse">
            <a:avLst/>
          </a:prstGeom>
          <a:ln>
            <a:noFill/>
          </a:ln>
          <a:effectLst>
            <a:softEdge rad="112500"/>
          </a:effectLst>
        </p:spPr>
      </p:pic>
      <p:pic>
        <p:nvPicPr>
          <p:cNvPr id="9" name="図 8" descr="レストランで食事をしている子供たち&#10;&#10;中程度の精度で自動的に生成された説明">
            <a:extLst>
              <a:ext uri="{FF2B5EF4-FFF2-40B4-BE49-F238E27FC236}">
                <a16:creationId xmlns:a16="http://schemas.microsoft.com/office/drawing/2014/main" id="{31527389-7C2E-AE6C-DB8A-513144FEB3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449" y="3768798"/>
            <a:ext cx="2690008" cy="2017506"/>
          </a:xfrm>
          <a:prstGeom prst="ellipse">
            <a:avLst/>
          </a:prstGeom>
          <a:ln>
            <a:noFill/>
          </a:ln>
          <a:effectLst>
            <a:softEdge rad="112500"/>
          </a:effectLst>
        </p:spPr>
      </p:pic>
    </p:spTree>
    <p:extLst>
      <p:ext uri="{BB962C8B-B14F-4D97-AF65-F5344CB8AC3E}">
        <p14:creationId xmlns:p14="http://schemas.microsoft.com/office/powerpoint/2010/main" val="390094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8D9"/>
        </a:solidFill>
        <a:effectLst/>
      </p:bgPr>
    </p:bg>
    <p:spTree>
      <p:nvGrpSpPr>
        <p:cNvPr id="1" name=""/>
        <p:cNvGrpSpPr/>
        <p:nvPr/>
      </p:nvGrpSpPr>
      <p:grpSpPr>
        <a:xfrm>
          <a:off x="0" y="0"/>
          <a:ext cx="0" cy="0"/>
          <a:chOff x="0" y="0"/>
          <a:chExt cx="0" cy="0"/>
        </a:xfrm>
      </p:grpSpPr>
      <p:pic>
        <p:nvPicPr>
          <p:cNvPr id="4" name="그림 3" descr="실내, 사람이(가) 표시된 사진&#10;&#10;자동 생성된 설명">
            <a:extLst>
              <a:ext uri="{FF2B5EF4-FFF2-40B4-BE49-F238E27FC236}">
                <a16:creationId xmlns:a16="http://schemas.microsoft.com/office/drawing/2014/main" id="{4D077A45-DF2B-4618-9394-A141B13B14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2029" y="1210058"/>
            <a:ext cx="5647941" cy="5647941"/>
          </a:xfrm>
          <a:prstGeom prst="rect">
            <a:avLst/>
          </a:prstGeom>
        </p:spPr>
      </p:pic>
      <p:sp>
        <p:nvSpPr>
          <p:cNvPr id="5" name="TextBox 4">
            <a:extLst>
              <a:ext uri="{FF2B5EF4-FFF2-40B4-BE49-F238E27FC236}">
                <a16:creationId xmlns:a16="http://schemas.microsoft.com/office/drawing/2014/main" id="{23D82F33-5629-4A89-96F7-5348A5E7BF64}"/>
              </a:ext>
            </a:extLst>
          </p:cNvPr>
          <p:cNvSpPr txBox="1"/>
          <p:nvPr/>
        </p:nvSpPr>
        <p:spPr>
          <a:xfrm>
            <a:off x="3877059" y="499731"/>
            <a:ext cx="4437882" cy="1107996"/>
          </a:xfrm>
          <a:prstGeom prst="rect">
            <a:avLst/>
          </a:prstGeom>
          <a:noFill/>
        </p:spPr>
        <p:txBody>
          <a:bodyPr wrap="none" rtlCol="0">
            <a:spAutoFit/>
          </a:bodyPr>
          <a:lstStyle/>
          <a:p>
            <a:pPr algn="ctr"/>
            <a:r>
              <a:rPr lang="en-US" altLang="ko-KR" sz="6600" b="1" dirty="0">
                <a:solidFill>
                  <a:schemeClr val="tx1">
                    <a:lumMod val="75000"/>
                    <a:lumOff val="25000"/>
                  </a:schemeClr>
                </a:solidFill>
              </a:rPr>
              <a:t>Thank You</a:t>
            </a:r>
            <a:endParaRPr lang="ko-KR" altLang="en-US" sz="6600" b="1" dirty="0">
              <a:solidFill>
                <a:schemeClr val="tx1">
                  <a:lumMod val="75000"/>
                  <a:lumOff val="25000"/>
                </a:schemeClr>
              </a:solidFill>
            </a:endParaRPr>
          </a:p>
        </p:txBody>
      </p:sp>
    </p:spTree>
    <p:extLst>
      <p:ext uri="{BB962C8B-B14F-4D97-AF65-F5344CB8AC3E}">
        <p14:creationId xmlns:p14="http://schemas.microsoft.com/office/powerpoint/2010/main" val="346327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827A"/>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clrChange>
              <a:clrFrom>
                <a:srgbClr val="FE8B84"/>
              </a:clrFrom>
              <a:clrTo>
                <a:srgbClr val="FE8B84">
                  <a:alpha val="0"/>
                </a:srgbClr>
              </a:clrTo>
            </a:clrChange>
            <a:extLst>
              <a:ext uri="{28A0092B-C50C-407E-A947-70E740481C1C}">
                <a14:useLocalDpi xmlns:a14="http://schemas.microsoft.com/office/drawing/2010/main" val="0"/>
              </a:ext>
            </a:extLst>
          </a:blip>
          <a:srcRect l="17243" t="16425" r="16374" b="22513"/>
          <a:stretch/>
        </p:blipFill>
        <p:spPr>
          <a:xfrm>
            <a:off x="8760995" y="1765851"/>
            <a:ext cx="2410512" cy="3326297"/>
          </a:xfrm>
          <a:prstGeom prst="rect">
            <a:avLst/>
          </a:prstGeom>
        </p:spPr>
      </p:pic>
      <p:sp>
        <p:nvSpPr>
          <p:cNvPr id="3" name="テキスト ボックス 2">
            <a:extLst>
              <a:ext uri="{FF2B5EF4-FFF2-40B4-BE49-F238E27FC236}">
                <a16:creationId xmlns:a16="http://schemas.microsoft.com/office/drawing/2014/main" id="{54B06272-D923-4A3E-9139-6A17E7858F83}"/>
              </a:ext>
            </a:extLst>
          </p:cNvPr>
          <p:cNvSpPr txBox="1"/>
          <p:nvPr/>
        </p:nvSpPr>
        <p:spPr>
          <a:xfrm>
            <a:off x="2227773" y="187517"/>
            <a:ext cx="1172116" cy="707886"/>
          </a:xfrm>
          <a:prstGeom prst="rect">
            <a:avLst/>
          </a:prstGeom>
          <a:noFill/>
        </p:spPr>
        <p:txBody>
          <a:bodyPr wrap="none" rtlCol="0">
            <a:spAutoFit/>
          </a:bodyPr>
          <a:lstStyle/>
          <a:p>
            <a:pPr algn="ctr"/>
            <a:r>
              <a:rPr kumimoji="1" lang="ja-JP" altLang="en-US" sz="4000" b="1" spc="-150" dirty="0">
                <a:solidFill>
                  <a:schemeClr val="bg1"/>
                </a:solidFill>
                <a:latin typeface="游ゴシック" panose="020B0400000000000000" pitchFamily="50" charset="-128"/>
                <a:ea typeface="游ゴシック" panose="020B0400000000000000" pitchFamily="50" charset="-128"/>
              </a:rPr>
              <a:t>目次</a:t>
            </a:r>
          </a:p>
        </p:txBody>
      </p:sp>
      <p:sp>
        <p:nvSpPr>
          <p:cNvPr id="5" name="TextBox 4">
            <a:extLst>
              <a:ext uri="{FF2B5EF4-FFF2-40B4-BE49-F238E27FC236}">
                <a16:creationId xmlns:a16="http://schemas.microsoft.com/office/drawing/2014/main" id="{7A0F9463-4505-451F-8BF5-877E3F648D14}"/>
              </a:ext>
            </a:extLst>
          </p:cNvPr>
          <p:cNvSpPr txBox="1"/>
          <p:nvPr/>
        </p:nvSpPr>
        <p:spPr>
          <a:xfrm flipH="1">
            <a:off x="590652" y="1372649"/>
            <a:ext cx="737369" cy="369332"/>
          </a:xfrm>
          <a:prstGeom prst="rect">
            <a:avLst/>
          </a:prstGeom>
          <a:noFill/>
        </p:spPr>
        <p:txBody>
          <a:bodyPr wrap="square" rtlCol="0">
            <a:spAutoFit/>
          </a:bodyPr>
          <a:lstStyle/>
          <a:p>
            <a:pPr algn="ctr"/>
            <a:r>
              <a:rPr lang="en-US" altLang="ko-KR" b="1" spc="300" dirty="0">
                <a:solidFill>
                  <a:schemeClr val="bg1"/>
                </a:solidFill>
                <a:latin typeface="游ゴシック" panose="020B0400000000000000" pitchFamily="50" charset="-128"/>
                <a:ea typeface="游ゴシック" panose="020B0400000000000000" pitchFamily="50" charset="-128"/>
              </a:rPr>
              <a:t>01</a:t>
            </a:r>
            <a:endParaRPr lang="ko-KR" altLang="en-US" b="1" spc="300" dirty="0">
              <a:solidFill>
                <a:schemeClr val="bg1"/>
              </a:solidFill>
              <a:latin typeface="游ゴシック" panose="020B0400000000000000" pitchFamily="50" charset="-128"/>
            </a:endParaRPr>
          </a:p>
        </p:txBody>
      </p:sp>
      <p:sp>
        <p:nvSpPr>
          <p:cNvPr id="7" name="テキスト ボックス 2">
            <a:extLst>
              <a:ext uri="{FF2B5EF4-FFF2-40B4-BE49-F238E27FC236}">
                <a16:creationId xmlns:a16="http://schemas.microsoft.com/office/drawing/2014/main" id="{7CC15B21-9934-4063-A981-1254F24D8805}"/>
              </a:ext>
            </a:extLst>
          </p:cNvPr>
          <p:cNvSpPr txBox="1"/>
          <p:nvPr/>
        </p:nvSpPr>
        <p:spPr>
          <a:xfrm>
            <a:off x="1465183" y="1557227"/>
            <a:ext cx="2185214" cy="646331"/>
          </a:xfrm>
          <a:prstGeom prst="rect">
            <a:avLst/>
          </a:prstGeom>
          <a:noFill/>
        </p:spPr>
        <p:txBody>
          <a:bodyPr wrap="none" rtlCol="0">
            <a:spAutoFit/>
          </a:bodyPr>
          <a:lstStyle/>
          <a:p>
            <a:pPr algn="ctr"/>
            <a:r>
              <a:rPr kumimoji="1" lang="ja-JP" altLang="en-US" sz="3600" b="1" spc="300" dirty="0">
                <a:solidFill>
                  <a:schemeClr val="bg1"/>
                </a:solidFill>
                <a:latin typeface="游ゴシック" panose="020B0400000000000000" pitchFamily="50" charset="-128"/>
                <a:ea typeface="游ゴシック" panose="020B0400000000000000" pitchFamily="50" charset="-128"/>
              </a:rPr>
              <a:t>自己紹介</a:t>
            </a:r>
          </a:p>
        </p:txBody>
      </p:sp>
      <p:sp>
        <p:nvSpPr>
          <p:cNvPr id="13" name="TextBox 12">
            <a:extLst>
              <a:ext uri="{FF2B5EF4-FFF2-40B4-BE49-F238E27FC236}">
                <a16:creationId xmlns:a16="http://schemas.microsoft.com/office/drawing/2014/main" id="{94DB5A7E-51DA-45F0-A929-5431E5D5A880}"/>
              </a:ext>
            </a:extLst>
          </p:cNvPr>
          <p:cNvSpPr txBox="1"/>
          <p:nvPr/>
        </p:nvSpPr>
        <p:spPr>
          <a:xfrm flipH="1">
            <a:off x="572692" y="2973574"/>
            <a:ext cx="737369" cy="369332"/>
          </a:xfrm>
          <a:prstGeom prst="rect">
            <a:avLst/>
          </a:prstGeom>
          <a:noFill/>
        </p:spPr>
        <p:txBody>
          <a:bodyPr wrap="square" rtlCol="0">
            <a:spAutoFit/>
          </a:bodyPr>
          <a:lstStyle/>
          <a:p>
            <a:pPr algn="ctr"/>
            <a:r>
              <a:rPr lang="en-US" altLang="ko-KR" b="1" spc="300" dirty="0">
                <a:solidFill>
                  <a:schemeClr val="bg1"/>
                </a:solidFill>
                <a:latin typeface="游ゴシック" panose="020B0400000000000000" pitchFamily="50" charset="-128"/>
                <a:ea typeface="游ゴシック" panose="020B0400000000000000" pitchFamily="50" charset="-128"/>
              </a:rPr>
              <a:t>02</a:t>
            </a:r>
            <a:endParaRPr lang="ko-KR" altLang="en-US" b="1" spc="300" dirty="0">
              <a:solidFill>
                <a:schemeClr val="bg1"/>
              </a:solidFill>
              <a:latin typeface="游ゴシック" panose="020B0400000000000000" pitchFamily="50" charset="-128"/>
            </a:endParaRPr>
          </a:p>
        </p:txBody>
      </p:sp>
      <p:sp>
        <p:nvSpPr>
          <p:cNvPr id="11" name="テキスト ボックス 2">
            <a:extLst>
              <a:ext uri="{FF2B5EF4-FFF2-40B4-BE49-F238E27FC236}">
                <a16:creationId xmlns:a16="http://schemas.microsoft.com/office/drawing/2014/main" id="{684CA1B1-84A5-4407-9F98-DBDDC4410CA8}"/>
              </a:ext>
            </a:extLst>
          </p:cNvPr>
          <p:cNvSpPr txBox="1"/>
          <p:nvPr/>
        </p:nvSpPr>
        <p:spPr>
          <a:xfrm>
            <a:off x="1465183" y="3158240"/>
            <a:ext cx="2186816" cy="646331"/>
          </a:xfrm>
          <a:prstGeom prst="rect">
            <a:avLst/>
          </a:prstGeom>
          <a:noFill/>
        </p:spPr>
        <p:txBody>
          <a:bodyPr wrap="none" rtlCol="0">
            <a:spAutoFit/>
          </a:bodyPr>
          <a:lstStyle/>
          <a:p>
            <a:pPr algn="ctr"/>
            <a:r>
              <a:rPr kumimoji="1" lang="ja-JP" altLang="en-US" sz="3600" b="1" spc="300" dirty="0">
                <a:solidFill>
                  <a:schemeClr val="bg1"/>
                </a:solidFill>
                <a:latin typeface="游ゴシック" panose="020B0400000000000000" pitchFamily="50" charset="-128"/>
                <a:ea typeface="游ゴシック" panose="020B0400000000000000" pitchFamily="50" charset="-128"/>
              </a:rPr>
              <a:t>大学紹介</a:t>
            </a:r>
          </a:p>
        </p:txBody>
      </p:sp>
      <p:sp>
        <p:nvSpPr>
          <p:cNvPr id="18" name="TextBox 17">
            <a:extLst>
              <a:ext uri="{FF2B5EF4-FFF2-40B4-BE49-F238E27FC236}">
                <a16:creationId xmlns:a16="http://schemas.microsoft.com/office/drawing/2014/main" id="{8BBC6803-C36E-419F-B459-0FEDB76C58AE}"/>
              </a:ext>
            </a:extLst>
          </p:cNvPr>
          <p:cNvSpPr txBox="1"/>
          <p:nvPr/>
        </p:nvSpPr>
        <p:spPr>
          <a:xfrm flipH="1">
            <a:off x="590652" y="4693821"/>
            <a:ext cx="737369" cy="369332"/>
          </a:xfrm>
          <a:prstGeom prst="rect">
            <a:avLst/>
          </a:prstGeom>
          <a:noFill/>
        </p:spPr>
        <p:txBody>
          <a:bodyPr wrap="square" rtlCol="0">
            <a:spAutoFit/>
          </a:bodyPr>
          <a:lstStyle/>
          <a:p>
            <a:pPr algn="ctr"/>
            <a:r>
              <a:rPr lang="en-US" altLang="ko-KR" b="1" spc="300" dirty="0">
                <a:solidFill>
                  <a:schemeClr val="bg1"/>
                </a:solidFill>
                <a:latin typeface="游ゴシック" panose="020B0400000000000000" pitchFamily="50" charset="-128"/>
                <a:ea typeface="游ゴシック" panose="020B0400000000000000" pitchFamily="50" charset="-128"/>
              </a:rPr>
              <a:t>03</a:t>
            </a:r>
            <a:endParaRPr lang="ko-KR" altLang="en-US" b="1" spc="300" dirty="0">
              <a:solidFill>
                <a:schemeClr val="bg1"/>
              </a:solidFill>
              <a:latin typeface="游ゴシック" panose="020B0400000000000000" pitchFamily="50" charset="-128"/>
            </a:endParaRPr>
          </a:p>
        </p:txBody>
      </p:sp>
      <p:sp>
        <p:nvSpPr>
          <p:cNvPr id="16" name="テキスト ボックス 2">
            <a:extLst>
              <a:ext uri="{FF2B5EF4-FFF2-40B4-BE49-F238E27FC236}">
                <a16:creationId xmlns:a16="http://schemas.microsoft.com/office/drawing/2014/main" id="{2000CC67-EC4F-443A-AD62-490557A2DC6F}"/>
              </a:ext>
            </a:extLst>
          </p:cNvPr>
          <p:cNvSpPr txBox="1"/>
          <p:nvPr/>
        </p:nvSpPr>
        <p:spPr>
          <a:xfrm>
            <a:off x="1465183" y="4878487"/>
            <a:ext cx="3187091" cy="646331"/>
          </a:xfrm>
          <a:prstGeom prst="rect">
            <a:avLst/>
          </a:prstGeom>
          <a:noFill/>
        </p:spPr>
        <p:txBody>
          <a:bodyPr wrap="none" rtlCol="0">
            <a:spAutoFit/>
          </a:bodyPr>
          <a:lstStyle/>
          <a:p>
            <a:pPr algn="ctr"/>
            <a:r>
              <a:rPr kumimoji="1" lang="ja-JP" altLang="en-US" sz="3600" b="1" spc="300" dirty="0">
                <a:solidFill>
                  <a:schemeClr val="bg1"/>
                </a:solidFill>
                <a:latin typeface="游ゴシック" panose="020B0400000000000000" pitchFamily="50" charset="-128"/>
                <a:ea typeface="游ゴシック" panose="020B0400000000000000" pitchFamily="50" charset="-128"/>
              </a:rPr>
              <a:t>私の大学生活</a:t>
            </a:r>
          </a:p>
        </p:txBody>
      </p:sp>
      <p:sp>
        <p:nvSpPr>
          <p:cNvPr id="19" name="正方形/長方形 1">
            <a:extLst>
              <a:ext uri="{FF2B5EF4-FFF2-40B4-BE49-F238E27FC236}">
                <a16:creationId xmlns:a16="http://schemas.microsoft.com/office/drawing/2014/main" id="{CACB1BF2-EB4E-4F36-8540-C3A1A7F0AD1E}"/>
              </a:ext>
            </a:extLst>
          </p:cNvPr>
          <p:cNvSpPr/>
          <p:nvPr/>
        </p:nvSpPr>
        <p:spPr>
          <a:xfrm>
            <a:off x="793212" y="1830560"/>
            <a:ext cx="296326" cy="296326"/>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sp>
        <p:nvSpPr>
          <p:cNvPr id="20" name="正方形/長方形 1">
            <a:extLst>
              <a:ext uri="{FF2B5EF4-FFF2-40B4-BE49-F238E27FC236}">
                <a16:creationId xmlns:a16="http://schemas.microsoft.com/office/drawing/2014/main" id="{9D4C5111-349B-4C66-9360-465CACA0780D}"/>
              </a:ext>
            </a:extLst>
          </p:cNvPr>
          <p:cNvSpPr/>
          <p:nvPr/>
        </p:nvSpPr>
        <p:spPr>
          <a:xfrm>
            <a:off x="793212" y="3480566"/>
            <a:ext cx="296326" cy="296326"/>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游ゴシック" panose="020B0400000000000000" pitchFamily="50" charset="-128"/>
              <a:ea typeface="游ゴシック" panose="020B0400000000000000" pitchFamily="50" charset="-128"/>
            </a:endParaRPr>
          </a:p>
        </p:txBody>
      </p:sp>
      <p:sp>
        <p:nvSpPr>
          <p:cNvPr id="21" name="正方形/長方形 1">
            <a:extLst>
              <a:ext uri="{FF2B5EF4-FFF2-40B4-BE49-F238E27FC236}">
                <a16:creationId xmlns:a16="http://schemas.microsoft.com/office/drawing/2014/main" id="{60B14E28-E606-4F67-BC37-14433FFBA3C5}"/>
              </a:ext>
            </a:extLst>
          </p:cNvPr>
          <p:cNvSpPr/>
          <p:nvPr/>
        </p:nvSpPr>
        <p:spPr>
          <a:xfrm>
            <a:off x="793212" y="5240312"/>
            <a:ext cx="296326" cy="296326"/>
          </a:xfrm>
          <a:prstGeom prst="rect">
            <a:avLst/>
          </a:prstGeom>
          <a:solidFill>
            <a:schemeClr val="bg1"/>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370597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D767B"/>
            </a:gs>
            <a:gs pos="30000">
              <a:srgbClr val="F8ADA8"/>
            </a:gs>
            <a:gs pos="78000">
              <a:srgbClr val="D8C9C6"/>
            </a:gs>
            <a:gs pos="100000">
              <a:srgbClr val="AFD7D9"/>
            </a:gs>
          </a:gsLst>
          <a:lin ang="16200000" scaled="1"/>
          <a:tileRect/>
        </a:gradFill>
        <a:effectLst/>
      </p:bgPr>
    </p:bg>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9BC6C897-3E47-FDA9-A847-A27F23561174}"/>
              </a:ext>
            </a:extLst>
          </p:cNvPr>
          <p:cNvSpPr/>
          <p:nvPr/>
        </p:nvSpPr>
        <p:spPr>
          <a:xfrm>
            <a:off x="3981796" y="0"/>
            <a:ext cx="82102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 name="그림 2">
            <a:extLst>
              <a:ext uri="{FF2B5EF4-FFF2-40B4-BE49-F238E27FC236}">
                <a16:creationId xmlns:a16="http://schemas.microsoft.com/office/drawing/2014/main" id="{87A130D4-2571-7CB2-7252-D472EBF547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854" y="1895176"/>
            <a:ext cx="2621780" cy="2556289"/>
          </a:xfrm>
          <a:prstGeom prst="rect">
            <a:avLst/>
          </a:prstGeom>
        </p:spPr>
      </p:pic>
      <p:sp>
        <p:nvSpPr>
          <p:cNvPr id="8" name="テキスト ボックス 7">
            <a:extLst>
              <a:ext uri="{FF2B5EF4-FFF2-40B4-BE49-F238E27FC236}">
                <a16:creationId xmlns:a16="http://schemas.microsoft.com/office/drawing/2014/main" id="{3058CC65-0FE1-8251-1453-567E1341EFCB}"/>
              </a:ext>
            </a:extLst>
          </p:cNvPr>
          <p:cNvSpPr txBox="1"/>
          <p:nvPr/>
        </p:nvSpPr>
        <p:spPr>
          <a:xfrm>
            <a:off x="0" y="0"/>
            <a:ext cx="4887884" cy="584775"/>
          </a:xfrm>
          <a:prstGeom prst="rect">
            <a:avLst/>
          </a:prstGeom>
          <a:noFill/>
        </p:spPr>
        <p:txBody>
          <a:bodyPr wrap="square" rtlCol="0">
            <a:spAutoFit/>
          </a:bodyPr>
          <a:lstStyle/>
          <a:p>
            <a:r>
              <a:rPr kumimoji="1" lang="en-US" altLang="ja-JP" sz="3200" b="1" dirty="0">
                <a:solidFill>
                  <a:schemeClr val="bg1"/>
                </a:solidFill>
                <a:latin typeface="游ゴシック" panose="020B0400000000000000" pitchFamily="50" charset="-128"/>
                <a:ea typeface="游ゴシック" panose="020B0400000000000000" pitchFamily="50" charset="-128"/>
              </a:rPr>
              <a:t>1.</a:t>
            </a:r>
            <a:r>
              <a:rPr lang="ja-JP" altLang="en-US" sz="3200" b="1" dirty="0">
                <a:solidFill>
                  <a:schemeClr val="bg1"/>
                </a:solidFill>
                <a:latin typeface="游ゴシック" panose="020B0400000000000000" pitchFamily="50" charset="-128"/>
                <a:ea typeface="游ゴシック" panose="020B0400000000000000" pitchFamily="50" charset="-128"/>
              </a:rPr>
              <a:t> </a:t>
            </a:r>
            <a:r>
              <a:rPr kumimoji="1" lang="ja-JP" altLang="en-US" sz="3200" b="1" dirty="0">
                <a:solidFill>
                  <a:schemeClr val="bg1"/>
                </a:solidFill>
                <a:latin typeface="游ゴシック" panose="020B0400000000000000" pitchFamily="50" charset="-128"/>
                <a:ea typeface="游ゴシック" panose="020B0400000000000000" pitchFamily="50" charset="-128"/>
              </a:rPr>
              <a:t>自己紹介</a:t>
            </a:r>
          </a:p>
        </p:txBody>
      </p:sp>
      <p:sp>
        <p:nvSpPr>
          <p:cNvPr id="9" name="テキスト ボックス 8">
            <a:extLst>
              <a:ext uri="{FF2B5EF4-FFF2-40B4-BE49-F238E27FC236}">
                <a16:creationId xmlns:a16="http://schemas.microsoft.com/office/drawing/2014/main" id="{3199FA2C-0440-64CB-CA6D-23AE6E5A5A06}"/>
              </a:ext>
            </a:extLst>
          </p:cNvPr>
          <p:cNvSpPr txBox="1"/>
          <p:nvPr/>
        </p:nvSpPr>
        <p:spPr>
          <a:xfrm>
            <a:off x="4887884" y="602672"/>
            <a:ext cx="5558142" cy="5016758"/>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名前　：　チェジュヨン</a:t>
            </a:r>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r>
              <a:rPr lang="ja-JP" altLang="en-US" sz="2000" b="1" dirty="0">
                <a:latin typeface="游ゴシック" panose="020B0400000000000000" pitchFamily="50" charset="-128"/>
                <a:ea typeface="游ゴシック" panose="020B0400000000000000" pitchFamily="50" charset="-128"/>
              </a:rPr>
              <a:t>年齢　：　</a:t>
            </a:r>
            <a:r>
              <a:rPr lang="en-US" altLang="ja-JP" sz="2000" b="1" dirty="0">
                <a:latin typeface="游ゴシック" panose="020B0400000000000000" pitchFamily="50" charset="-128"/>
                <a:ea typeface="游ゴシック" panose="020B0400000000000000" pitchFamily="50" charset="-128"/>
              </a:rPr>
              <a:t>26</a:t>
            </a:r>
            <a:r>
              <a:rPr lang="ja-JP" altLang="en-US" sz="2000" b="1" dirty="0">
                <a:latin typeface="游ゴシック" panose="020B0400000000000000" pitchFamily="50" charset="-128"/>
                <a:ea typeface="游ゴシック" panose="020B0400000000000000" pitchFamily="50" charset="-128"/>
              </a:rPr>
              <a:t>歳</a:t>
            </a:r>
            <a:endParaRPr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r>
              <a:rPr kumimoji="1" lang="ja-JP" altLang="en-US" sz="2000" b="1" dirty="0">
                <a:latin typeface="游ゴシック" panose="020B0400000000000000" pitchFamily="50" charset="-128"/>
                <a:ea typeface="游ゴシック" panose="020B0400000000000000" pitchFamily="50" charset="-128"/>
              </a:rPr>
              <a:t>出身地　</a:t>
            </a:r>
            <a:r>
              <a:rPr kumimoji="1" lang="en-US" altLang="ja-JP" sz="2000" b="1" dirty="0">
                <a:latin typeface="游ゴシック" panose="020B0400000000000000" pitchFamily="50" charset="-128"/>
                <a:ea typeface="游ゴシック" panose="020B0400000000000000" pitchFamily="50" charset="-128"/>
              </a:rPr>
              <a:t>:</a:t>
            </a:r>
            <a:r>
              <a:rPr kumimoji="1" lang="ja-JP" altLang="en-US" sz="2000" b="1" dirty="0">
                <a:latin typeface="游ゴシック" panose="020B0400000000000000" pitchFamily="50" charset="-128"/>
                <a:ea typeface="游ゴシック" panose="020B0400000000000000" pitchFamily="50" charset="-128"/>
              </a:rPr>
              <a:t>　富川（プチョン）</a:t>
            </a:r>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r>
              <a:rPr kumimoji="1" lang="ja-JP" altLang="en-US" sz="2000" b="1" dirty="0">
                <a:latin typeface="游ゴシック" panose="020B0400000000000000" pitchFamily="50" charset="-128"/>
                <a:ea typeface="游ゴシック" panose="020B0400000000000000" pitchFamily="50" charset="-128"/>
              </a:rPr>
              <a:t>趣味　</a:t>
            </a:r>
            <a:r>
              <a:rPr lang="ja-JP" altLang="en-US" sz="2000" b="1" dirty="0">
                <a:latin typeface="游ゴシック" panose="020B0400000000000000" pitchFamily="50" charset="-128"/>
                <a:ea typeface="游ゴシック" panose="020B0400000000000000" pitchFamily="50" charset="-128"/>
              </a:rPr>
              <a:t>：　映画・ドラマ</a:t>
            </a:r>
            <a:r>
              <a:rPr lang="ja-JP" altLang="en-US" sz="2000" b="1" dirty="0">
                <a:solidFill>
                  <a:srgbClr val="333333"/>
                </a:solidFill>
                <a:latin typeface="游ゴシック" panose="020B0400000000000000" pitchFamily="50" charset="-128"/>
                <a:ea typeface="游ゴシック" panose="020B0400000000000000" pitchFamily="50" charset="-128"/>
              </a:rPr>
              <a:t>鑑賞、サッカー</a:t>
            </a:r>
            <a:endParaRPr lang="en-US" altLang="ja-JP" sz="2000" b="1" dirty="0">
              <a:solidFill>
                <a:srgbClr val="333333"/>
              </a:solidFill>
              <a:latin typeface="游ゴシック" panose="020B0400000000000000" pitchFamily="50" charset="-128"/>
              <a:ea typeface="游ゴシック" panose="020B0400000000000000" pitchFamily="50" charset="-128"/>
            </a:endParaRPr>
          </a:p>
          <a:p>
            <a:endParaRPr kumimoji="1" lang="en-US" altLang="ja-JP" sz="2000" b="1" dirty="0">
              <a:solidFill>
                <a:srgbClr val="333333"/>
              </a:solidFill>
              <a:latin typeface="游ゴシック" panose="020B0400000000000000" pitchFamily="50" charset="-128"/>
              <a:ea typeface="游ゴシック" panose="020B0400000000000000" pitchFamily="50" charset="-128"/>
            </a:endParaRPr>
          </a:p>
          <a:p>
            <a:endParaRPr lang="en-US" altLang="ja-JP" sz="2000" b="1" dirty="0">
              <a:solidFill>
                <a:srgbClr val="333333"/>
              </a:solidFill>
              <a:latin typeface="游ゴシック" panose="020B0400000000000000" pitchFamily="50" charset="-128"/>
              <a:ea typeface="游ゴシック" panose="020B0400000000000000" pitchFamily="50" charset="-128"/>
            </a:endParaRPr>
          </a:p>
          <a:p>
            <a:endParaRPr kumimoji="1" lang="en-US" altLang="ja-JP" sz="2000" b="1" dirty="0">
              <a:solidFill>
                <a:srgbClr val="333333"/>
              </a:solidFill>
              <a:latin typeface="游ゴシック" panose="020B0400000000000000" pitchFamily="50" charset="-128"/>
              <a:ea typeface="游ゴシック" panose="020B0400000000000000" pitchFamily="50" charset="-128"/>
            </a:endParaRPr>
          </a:p>
        </p:txBody>
      </p:sp>
      <p:pic>
        <p:nvPicPr>
          <p:cNvPr id="14" name="図 13" descr="マップ&#10;&#10;自動的に生成された説明">
            <a:extLst>
              <a:ext uri="{FF2B5EF4-FFF2-40B4-BE49-F238E27FC236}">
                <a16:creationId xmlns:a16="http://schemas.microsoft.com/office/drawing/2014/main" id="{F488CA74-24C3-E655-AA41-37230B111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598" y="3595976"/>
            <a:ext cx="5399050" cy="3189276"/>
          </a:xfrm>
          <a:prstGeom prst="rect">
            <a:avLst/>
          </a:prstGeom>
        </p:spPr>
      </p:pic>
      <p:pic>
        <p:nvPicPr>
          <p:cNvPr id="18" name="図 17" descr="立つ, 屋外, ポーズ, 持つ が含まれている画像&#10;&#10;自動的に生成された説明">
            <a:extLst>
              <a:ext uri="{FF2B5EF4-FFF2-40B4-BE49-F238E27FC236}">
                <a16:creationId xmlns:a16="http://schemas.microsoft.com/office/drawing/2014/main" id="{AE9671D5-D0A1-13B1-620B-04484F36E4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7863" y="221030"/>
            <a:ext cx="3605494" cy="3396511"/>
          </a:xfrm>
          <a:prstGeom prst="rect">
            <a:avLst/>
          </a:prstGeom>
        </p:spPr>
      </p:pic>
      <p:pic>
        <p:nvPicPr>
          <p:cNvPr id="1026" name="Picture 2" descr="ショーシャンクの空に４Kデジタルリマスター版 | culture-ville">
            <a:extLst>
              <a:ext uri="{FF2B5EF4-FFF2-40B4-BE49-F238E27FC236}">
                <a16:creationId xmlns:a16="http://schemas.microsoft.com/office/drawing/2014/main" id="{9A857DB2-13E7-A126-5156-297113C18C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573" y="221030"/>
            <a:ext cx="3966513" cy="339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53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par>
                                <p:cTn id="15" presetID="2" presetClass="entr" presetSubtype="1"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D767B"/>
            </a:gs>
            <a:gs pos="30000">
              <a:srgbClr val="F8ADA8"/>
            </a:gs>
            <a:gs pos="78000">
              <a:srgbClr val="D8C9C6"/>
            </a:gs>
            <a:gs pos="100000">
              <a:srgbClr val="AFD7D9"/>
            </a:gs>
          </a:gsLst>
          <a:lin ang="16200000" scaled="1"/>
          <a:tileRect/>
        </a:gradFill>
        <a:effectLst/>
      </p:bgPr>
    </p:bg>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0507BDE-902F-2058-B2CD-0588330D2330}"/>
              </a:ext>
            </a:extLst>
          </p:cNvPr>
          <p:cNvSpPr/>
          <p:nvPr/>
        </p:nvSpPr>
        <p:spPr>
          <a:xfrm>
            <a:off x="4098175" y="0"/>
            <a:ext cx="8093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4E9B667-E2B7-EEFC-A842-9126A7A0E61B}"/>
              </a:ext>
            </a:extLst>
          </p:cNvPr>
          <p:cNvSpPr txBox="1"/>
          <p:nvPr/>
        </p:nvSpPr>
        <p:spPr>
          <a:xfrm>
            <a:off x="166255" y="67902"/>
            <a:ext cx="4887884" cy="584775"/>
          </a:xfrm>
          <a:prstGeom prst="rect">
            <a:avLst/>
          </a:prstGeom>
          <a:noFill/>
        </p:spPr>
        <p:txBody>
          <a:bodyPr wrap="square" rtlCol="0">
            <a:spAutoFit/>
          </a:bodyPr>
          <a:lstStyle/>
          <a:p>
            <a:r>
              <a:rPr lang="ja-JP" altLang="en-US" sz="3200" b="1" dirty="0">
                <a:solidFill>
                  <a:schemeClr val="bg1"/>
                </a:solidFill>
                <a:latin typeface="游ゴシック" panose="020B0400000000000000" pitchFamily="50" charset="-128"/>
                <a:ea typeface="游ゴシック" panose="020B0400000000000000" pitchFamily="50" charset="-128"/>
              </a:rPr>
              <a:t>２</a:t>
            </a:r>
            <a:r>
              <a:rPr kumimoji="1" lang="en-US" altLang="ja-JP" sz="3200" b="1" dirty="0">
                <a:solidFill>
                  <a:schemeClr val="bg1"/>
                </a:solidFill>
                <a:latin typeface="游ゴシック" panose="020B0400000000000000" pitchFamily="50" charset="-128"/>
                <a:ea typeface="游ゴシック" panose="020B0400000000000000" pitchFamily="50" charset="-128"/>
              </a:rPr>
              <a:t>.</a:t>
            </a:r>
            <a:r>
              <a:rPr lang="ja-JP" altLang="en-US" sz="3200" b="1" dirty="0">
                <a:solidFill>
                  <a:schemeClr val="bg1"/>
                </a:solidFill>
                <a:latin typeface="游ゴシック" panose="020B0400000000000000" pitchFamily="50" charset="-128"/>
                <a:ea typeface="游ゴシック" panose="020B0400000000000000" pitchFamily="50" charset="-128"/>
              </a:rPr>
              <a:t> 大学紹介</a:t>
            </a:r>
            <a:endParaRPr kumimoji="1" lang="ja-JP" altLang="en-US" sz="3200" b="1" dirty="0">
              <a:solidFill>
                <a:schemeClr val="bg1"/>
              </a:solidFill>
              <a:latin typeface="游ゴシック" panose="020B0400000000000000" pitchFamily="50" charset="-128"/>
              <a:ea typeface="游ゴシック" panose="020B0400000000000000" pitchFamily="50" charset="-128"/>
            </a:endParaRPr>
          </a:p>
        </p:txBody>
      </p:sp>
      <p:pic>
        <p:nvPicPr>
          <p:cNvPr id="5" name="Picture 2">
            <a:extLst>
              <a:ext uri="{FF2B5EF4-FFF2-40B4-BE49-F238E27FC236}">
                <a16:creationId xmlns:a16="http://schemas.microsoft.com/office/drawing/2014/main" id="{5BFA3C16-4B4A-722A-4407-ECE3B26F5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14" y="1890129"/>
            <a:ext cx="3071892" cy="285567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80C55D6-A404-CBAF-F9CD-63B4AADB72BB}"/>
              </a:ext>
            </a:extLst>
          </p:cNvPr>
          <p:cNvSpPr txBox="1"/>
          <p:nvPr/>
        </p:nvSpPr>
        <p:spPr>
          <a:xfrm>
            <a:off x="4641574" y="1055716"/>
            <a:ext cx="7389317" cy="5601533"/>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大学名　：　湖西大学（ホソダイガク）</a:t>
            </a:r>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r>
              <a:rPr kumimoji="1" lang="ja-JP" altLang="en-US" sz="2000" b="1" dirty="0">
                <a:latin typeface="游ゴシック" panose="020B0400000000000000" pitchFamily="50" charset="-128"/>
                <a:ea typeface="游ゴシック" panose="020B0400000000000000" pitchFamily="50" charset="-128"/>
              </a:rPr>
              <a:t>設立　：　</a:t>
            </a:r>
            <a:r>
              <a:rPr kumimoji="1" lang="en-US" altLang="ja-JP" sz="2000" b="1" dirty="0">
                <a:latin typeface="游ゴシック" panose="020B0400000000000000" pitchFamily="50" charset="-128"/>
                <a:ea typeface="游ゴシック" panose="020B0400000000000000" pitchFamily="50" charset="-128"/>
              </a:rPr>
              <a:t>1978</a:t>
            </a:r>
            <a:r>
              <a:rPr kumimoji="1" lang="ja-JP" altLang="en-US" sz="2000" b="1" dirty="0">
                <a:latin typeface="游ゴシック" panose="020B0400000000000000" pitchFamily="50" charset="-128"/>
                <a:ea typeface="游ゴシック" panose="020B0400000000000000" pitchFamily="50" charset="-128"/>
              </a:rPr>
              <a:t>年</a:t>
            </a:r>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kumimoji="1" lang="en-US" altLang="ja-JP" sz="2000" b="1" dirty="0">
              <a:latin typeface="游ゴシック" panose="020B0400000000000000" pitchFamily="50" charset="-128"/>
              <a:ea typeface="游ゴシック" panose="020B0400000000000000" pitchFamily="50" charset="-128"/>
            </a:endParaRPr>
          </a:p>
          <a:p>
            <a:endParaRPr lang="en-US" altLang="ja-JP" sz="2000" b="1" dirty="0">
              <a:latin typeface="游ゴシック" panose="020B0400000000000000" pitchFamily="50" charset="-128"/>
              <a:ea typeface="游ゴシック" panose="020B0400000000000000" pitchFamily="50" charset="-128"/>
            </a:endParaRPr>
          </a:p>
          <a:p>
            <a:r>
              <a:rPr kumimoji="1" lang="ja-JP" altLang="en-US" sz="2000" b="1" dirty="0">
                <a:latin typeface="游ゴシック" panose="020B0400000000000000" pitchFamily="50" charset="-128"/>
                <a:ea typeface="游ゴシック" panose="020B0400000000000000" pitchFamily="50" charset="-128"/>
              </a:rPr>
              <a:t>位置　：　</a:t>
            </a:r>
            <a:r>
              <a:rPr lang="ja-JP" altLang="en-US" sz="2000" b="1" i="0" dirty="0">
                <a:solidFill>
                  <a:srgbClr val="000000"/>
                </a:solidFill>
                <a:effectLst/>
                <a:latin typeface="游ゴシック" panose="020B0400000000000000" pitchFamily="50" charset="-128"/>
                <a:ea typeface="游ゴシック" panose="020B0400000000000000" pitchFamily="50" charset="-128"/>
              </a:rPr>
              <a:t>忠清南道天安</a:t>
            </a:r>
            <a:r>
              <a:rPr lang="ja-JP" altLang="en-US" sz="2000" b="1" dirty="0">
                <a:solidFill>
                  <a:srgbClr val="000000"/>
                </a:solidFill>
                <a:latin typeface="游ゴシック" panose="020B0400000000000000" pitchFamily="50" charset="-128"/>
                <a:ea typeface="游ゴシック" panose="020B0400000000000000" pitchFamily="50" charset="-128"/>
              </a:rPr>
              <a:t>（チュンチョンナムドテョンアン）</a:t>
            </a:r>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r>
              <a:rPr lang="ja-JP" altLang="en-US" sz="2000" b="1" dirty="0">
                <a:solidFill>
                  <a:srgbClr val="000000"/>
                </a:solidFill>
                <a:latin typeface="游ゴシック" panose="020B0400000000000000" pitchFamily="50" charset="-128"/>
                <a:ea typeface="游ゴシック" panose="020B0400000000000000" pitchFamily="50" charset="-128"/>
              </a:rPr>
              <a:t>学科　：　航空サービス、建築、経営などの総</a:t>
            </a:r>
            <a:r>
              <a:rPr lang="en-US" altLang="ja-JP" sz="2000" b="1" dirty="0">
                <a:solidFill>
                  <a:srgbClr val="000000"/>
                </a:solidFill>
                <a:latin typeface="游ゴシック" panose="020B0400000000000000" pitchFamily="50" charset="-128"/>
                <a:ea typeface="游ゴシック" panose="020B0400000000000000" pitchFamily="50" charset="-128"/>
              </a:rPr>
              <a:t>58</a:t>
            </a:r>
            <a:r>
              <a:rPr lang="ja-JP" altLang="en-US" sz="2000" b="1" dirty="0">
                <a:solidFill>
                  <a:srgbClr val="000000"/>
                </a:solidFill>
                <a:latin typeface="游ゴシック" panose="020B0400000000000000" pitchFamily="50" charset="-128"/>
                <a:ea typeface="游ゴシック" panose="020B0400000000000000" pitchFamily="50" charset="-128"/>
              </a:rPr>
              <a:t>学科</a:t>
            </a:r>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lang="en-US" altLang="ja-JP" sz="2000" b="1" dirty="0">
              <a:solidFill>
                <a:srgbClr val="000000"/>
              </a:solidFill>
              <a:latin typeface="游ゴシック" panose="020B0400000000000000" pitchFamily="50" charset="-128"/>
              <a:ea typeface="游ゴシック" panose="020B0400000000000000" pitchFamily="50" charset="-128"/>
            </a:endParaRPr>
          </a:p>
          <a:p>
            <a:r>
              <a:rPr kumimoji="1" lang="ja-JP" altLang="en-US" sz="2000" b="1" dirty="0">
                <a:solidFill>
                  <a:srgbClr val="000000"/>
                </a:solidFill>
                <a:latin typeface="游ゴシック" panose="020B0400000000000000" pitchFamily="50" charset="-128"/>
                <a:ea typeface="游ゴシック" panose="020B0400000000000000" pitchFamily="50" charset="-128"/>
              </a:rPr>
              <a:t>キャンパス　：　天安、</a:t>
            </a:r>
            <a:r>
              <a:rPr lang="ja-JP" altLang="en-US" sz="2000" b="1" i="0" dirty="0">
                <a:solidFill>
                  <a:srgbClr val="000000"/>
                </a:solidFill>
                <a:effectLst/>
                <a:latin typeface="游ゴシック" panose="020B0400000000000000" pitchFamily="50" charset="-128"/>
                <a:ea typeface="游ゴシック" panose="020B0400000000000000" pitchFamily="50" charset="-128"/>
              </a:rPr>
              <a:t>牙山</a:t>
            </a:r>
            <a:endParaRPr lang="en-US" altLang="ja-JP" sz="2000" b="1" dirty="0">
              <a:solidFill>
                <a:srgbClr val="000000"/>
              </a:solidFill>
              <a:latin typeface="游ゴシック" panose="020B0400000000000000" pitchFamily="50" charset="-128"/>
              <a:ea typeface="游ゴシック" panose="020B0400000000000000" pitchFamily="50" charset="-128"/>
            </a:endParaRPr>
          </a:p>
          <a:p>
            <a:endParaRPr kumimoji="1" lang="en-US" altLang="ja-JP" dirty="0">
              <a:solidFill>
                <a:srgbClr val="000000"/>
              </a:solidFill>
              <a:latin typeface="noto"/>
            </a:endParaRPr>
          </a:p>
        </p:txBody>
      </p:sp>
      <p:pic>
        <p:nvPicPr>
          <p:cNvPr id="8" name="図 7" descr="フルーツ, テーブル, 食品, 座る が含まれている画像&#10;&#10;自動的に生成された説明">
            <a:extLst>
              <a:ext uri="{FF2B5EF4-FFF2-40B4-BE49-F238E27FC236}">
                <a16:creationId xmlns:a16="http://schemas.microsoft.com/office/drawing/2014/main" id="{92434AB6-28B3-0E9D-5896-FE805BF3D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641" y="200751"/>
            <a:ext cx="5584158" cy="3117214"/>
          </a:xfrm>
          <a:prstGeom prst="rect">
            <a:avLst/>
          </a:prstGeom>
        </p:spPr>
      </p:pic>
      <p:pic>
        <p:nvPicPr>
          <p:cNvPr id="1026" name="Picture 2" descr="호서대학교 생활관 &gt; 오시는길">
            <a:extLst>
              <a:ext uri="{FF2B5EF4-FFF2-40B4-BE49-F238E27FC236}">
                <a16:creationId xmlns:a16="http://schemas.microsoft.com/office/drawing/2014/main" id="{9361FB54-1606-4822-4224-5F9B551346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837" y="154824"/>
            <a:ext cx="7048500" cy="531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72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1" fill="hold" nodeType="clickEffect">
                                  <p:stCondLst>
                                    <p:cond delay="0"/>
                                  </p:stCondLst>
                                  <p:childTnLst>
                                    <p:anim calcmode="lin" valueType="num">
                                      <p:cBhvr additive="base">
                                        <p:cTn id="13" dur="500"/>
                                        <p:tgtEl>
                                          <p:spTgt spid="8"/>
                                        </p:tgtEl>
                                        <p:attrNameLst>
                                          <p:attrName>ppt_x</p:attrName>
                                        </p:attrNameLst>
                                      </p:cBhvr>
                                      <p:tavLst>
                                        <p:tav tm="0">
                                          <p:val>
                                            <p:strVal val="ppt_x"/>
                                          </p:val>
                                        </p:tav>
                                        <p:tav tm="100000">
                                          <p:val>
                                            <p:strVal val="ppt_x"/>
                                          </p:val>
                                        </p:tav>
                                      </p:tavLst>
                                    </p:anim>
                                    <p:anim calcmode="lin" valueType="num">
                                      <p:cBhvr additive="base">
                                        <p:cTn id="14" dur="500"/>
                                        <p:tgtEl>
                                          <p:spTgt spid="8"/>
                                        </p:tgtEl>
                                        <p:attrNameLst>
                                          <p:attrName>ppt_y</p:attrName>
                                        </p:attrNameLst>
                                      </p:cBhvr>
                                      <p:tavLst>
                                        <p:tav tm="0">
                                          <p:val>
                                            <p:strVal val="ppt_y"/>
                                          </p:val>
                                        </p:tav>
                                        <p:tav tm="100000">
                                          <p:val>
                                            <p:strVal val="0-ppt_h/2"/>
                                          </p:val>
                                        </p:tav>
                                      </p:tavLst>
                                    </p:anim>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1000"/>
                                        <p:tgtEl>
                                          <p:spTgt spid="1026"/>
                                        </p:tgtEl>
                                      </p:cBhvr>
                                    </p:animEffect>
                                    <p:anim calcmode="lin" valueType="num">
                                      <p:cBhvr>
                                        <p:cTn id="21" dur="1000" fill="hold"/>
                                        <p:tgtEl>
                                          <p:spTgt spid="1026"/>
                                        </p:tgtEl>
                                        <p:attrNameLst>
                                          <p:attrName>ppt_x</p:attrName>
                                        </p:attrNameLst>
                                      </p:cBhvr>
                                      <p:tavLst>
                                        <p:tav tm="0">
                                          <p:val>
                                            <p:strVal val="#ppt_x"/>
                                          </p:val>
                                        </p:tav>
                                        <p:tav tm="100000">
                                          <p:val>
                                            <p:strVal val="#ppt_x"/>
                                          </p:val>
                                        </p:tav>
                                      </p:tavLst>
                                    </p:anim>
                                    <p:anim calcmode="lin" valueType="num">
                                      <p:cBhvr>
                                        <p:cTn id="2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0" y="678600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타원 10">
            <a:extLst>
              <a:ext uri="{FF2B5EF4-FFF2-40B4-BE49-F238E27FC236}">
                <a16:creationId xmlns:a16="http://schemas.microsoft.com/office/drawing/2014/main" id="{66F8BB50-E128-481B-A16F-7172051C5D58}"/>
              </a:ext>
            </a:extLst>
          </p:cNvPr>
          <p:cNvSpPr/>
          <p:nvPr/>
        </p:nvSpPr>
        <p:spPr>
          <a:xfrm>
            <a:off x="1274182" y="1838633"/>
            <a:ext cx="3048000" cy="30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타원 11">
            <a:extLst>
              <a:ext uri="{FF2B5EF4-FFF2-40B4-BE49-F238E27FC236}">
                <a16:creationId xmlns:a16="http://schemas.microsoft.com/office/drawing/2014/main" id="{274B4049-12A0-4E6C-9EDC-EE9081F2F21C}"/>
              </a:ext>
            </a:extLst>
          </p:cNvPr>
          <p:cNvSpPr/>
          <p:nvPr/>
        </p:nvSpPr>
        <p:spPr>
          <a:xfrm>
            <a:off x="4878420" y="1838631"/>
            <a:ext cx="3048000" cy="30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타원 12">
            <a:extLst>
              <a:ext uri="{FF2B5EF4-FFF2-40B4-BE49-F238E27FC236}">
                <a16:creationId xmlns:a16="http://schemas.microsoft.com/office/drawing/2014/main" id="{BD4AACCB-2450-4314-B413-788A2F2E3C57}"/>
              </a:ext>
            </a:extLst>
          </p:cNvPr>
          <p:cNvSpPr/>
          <p:nvPr/>
        </p:nvSpPr>
        <p:spPr>
          <a:xfrm>
            <a:off x="8482657" y="1838629"/>
            <a:ext cx="3048000" cy="30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テキスト ボックス 8">
            <a:extLst>
              <a:ext uri="{FF2B5EF4-FFF2-40B4-BE49-F238E27FC236}">
                <a16:creationId xmlns:a16="http://schemas.microsoft.com/office/drawing/2014/main" id="{88907138-8988-4B95-A70A-484F49158257}"/>
              </a:ext>
            </a:extLst>
          </p:cNvPr>
          <p:cNvSpPr txBox="1"/>
          <p:nvPr/>
        </p:nvSpPr>
        <p:spPr>
          <a:xfrm>
            <a:off x="1474743" y="5095278"/>
            <a:ext cx="2646879" cy="461665"/>
          </a:xfrm>
          <a:prstGeom prst="rect">
            <a:avLst/>
          </a:prstGeom>
          <a:noFill/>
        </p:spPr>
        <p:txBody>
          <a:bodyPr wrap="none" rtlCol="0">
            <a:spAutoFit/>
          </a:bodyPr>
          <a:lstStyle/>
          <a:p>
            <a:pPr algn="ctr"/>
            <a:r>
              <a:rPr lang="ja-JP" altLang="en-US" sz="2400" b="1" dirty="0">
                <a:solidFill>
                  <a:schemeClr val="tx1">
                    <a:lumMod val="85000"/>
                    <a:lumOff val="15000"/>
                  </a:schemeClr>
                </a:solidFill>
                <a:latin typeface="游ゴシック" panose="020B0400000000000000" pitchFamily="50" charset="-128"/>
                <a:ea typeface="游ゴシック" panose="020B0400000000000000" pitchFamily="50" charset="-128"/>
              </a:rPr>
              <a:t>綺麗なキャンパス</a:t>
            </a:r>
            <a:endParaRPr kumimoji="1" lang="ja-JP" altLang="en-US" sz="2400" b="1" dirty="0">
              <a:solidFill>
                <a:schemeClr val="tx1">
                  <a:lumMod val="85000"/>
                  <a:lumOff val="15000"/>
                </a:schemeClr>
              </a:solidFill>
              <a:latin typeface="游ゴシック" panose="020B0400000000000000" pitchFamily="50" charset="-128"/>
              <a:ea typeface="游ゴシック" panose="020B0400000000000000" pitchFamily="50" charset="-128"/>
            </a:endParaRPr>
          </a:p>
        </p:txBody>
      </p:sp>
      <p:sp>
        <p:nvSpPr>
          <p:cNvPr id="16" name="テキスト ボックス 9">
            <a:extLst>
              <a:ext uri="{FF2B5EF4-FFF2-40B4-BE49-F238E27FC236}">
                <a16:creationId xmlns:a16="http://schemas.microsoft.com/office/drawing/2014/main" id="{657912A2-233D-447F-989C-D3FE57CEC881}"/>
              </a:ext>
            </a:extLst>
          </p:cNvPr>
          <p:cNvSpPr txBox="1"/>
          <p:nvPr/>
        </p:nvSpPr>
        <p:spPr>
          <a:xfrm>
            <a:off x="4769607" y="5095278"/>
            <a:ext cx="3265638" cy="461665"/>
          </a:xfrm>
          <a:prstGeom prst="rect">
            <a:avLst/>
          </a:prstGeom>
          <a:noFill/>
        </p:spPr>
        <p:txBody>
          <a:bodyPr wrap="none" rtlCol="0">
            <a:spAutoFit/>
          </a:bodyPr>
          <a:lstStyle/>
          <a:p>
            <a:pPr algn="ctr"/>
            <a:r>
              <a:rPr kumimoji="1" lang="ja-JP" altLang="en-US" sz="2400" b="1" dirty="0">
                <a:solidFill>
                  <a:schemeClr val="tx1">
                    <a:lumMod val="85000"/>
                    <a:lumOff val="15000"/>
                  </a:schemeClr>
                </a:solidFill>
                <a:latin typeface="游ゴシック" panose="020B0400000000000000" pitchFamily="50" charset="-128"/>
                <a:ea typeface="游ゴシック" panose="020B0400000000000000" pitchFamily="50" charset="-128"/>
              </a:rPr>
              <a:t>派手な学園祭や運動会</a:t>
            </a:r>
          </a:p>
        </p:txBody>
      </p:sp>
      <p:sp>
        <p:nvSpPr>
          <p:cNvPr id="18" name="テキスト ボックス 17">
            <a:extLst>
              <a:ext uri="{FF2B5EF4-FFF2-40B4-BE49-F238E27FC236}">
                <a16:creationId xmlns:a16="http://schemas.microsoft.com/office/drawing/2014/main" id="{3C4F6284-16C5-E46A-D06A-79EA265E7FEF}"/>
              </a:ext>
            </a:extLst>
          </p:cNvPr>
          <p:cNvSpPr txBox="1"/>
          <p:nvPr/>
        </p:nvSpPr>
        <p:spPr>
          <a:xfrm>
            <a:off x="166254" y="174567"/>
            <a:ext cx="4887884" cy="584775"/>
          </a:xfrm>
          <a:prstGeom prst="rect">
            <a:avLst/>
          </a:prstGeom>
          <a:noFill/>
        </p:spPr>
        <p:txBody>
          <a:bodyPr wrap="square" rtlCol="0">
            <a:spAutoFit/>
          </a:bodyPr>
          <a:lstStyle/>
          <a:p>
            <a:r>
              <a:rPr lang="ja-JP" altLang="en-US" sz="3200" b="1" dirty="0">
                <a:latin typeface="游ゴシック" panose="020B0400000000000000" pitchFamily="50" charset="-128"/>
                <a:ea typeface="游ゴシック" panose="020B0400000000000000" pitchFamily="50" charset="-128"/>
              </a:rPr>
              <a:t>２</a:t>
            </a:r>
            <a:r>
              <a:rPr kumimoji="1" lang="en-US" altLang="ja-JP" sz="3200" b="1" dirty="0">
                <a:latin typeface="游ゴシック" panose="020B0400000000000000" pitchFamily="50" charset="-128"/>
                <a:ea typeface="游ゴシック" panose="020B0400000000000000" pitchFamily="50" charset="-128"/>
              </a:rPr>
              <a:t>.</a:t>
            </a:r>
            <a:r>
              <a:rPr lang="ja-JP" altLang="en-US" sz="3200" b="1" dirty="0">
                <a:latin typeface="游ゴシック" panose="020B0400000000000000" pitchFamily="50" charset="-128"/>
                <a:ea typeface="游ゴシック" panose="020B0400000000000000" pitchFamily="50" charset="-128"/>
              </a:rPr>
              <a:t> 大学紹介</a:t>
            </a:r>
            <a:endParaRPr kumimoji="1" lang="ja-JP" altLang="en-US" sz="3200" b="1" dirty="0">
              <a:latin typeface="游ゴシック" panose="020B0400000000000000" pitchFamily="50" charset="-128"/>
              <a:ea typeface="游ゴシック" panose="020B0400000000000000" pitchFamily="50" charset="-128"/>
            </a:endParaRPr>
          </a:p>
        </p:txBody>
      </p:sp>
      <p:sp>
        <p:nvSpPr>
          <p:cNvPr id="20" name="テキスト ボックス 9">
            <a:extLst>
              <a:ext uri="{FF2B5EF4-FFF2-40B4-BE49-F238E27FC236}">
                <a16:creationId xmlns:a16="http://schemas.microsoft.com/office/drawing/2014/main" id="{58A2F33E-3B73-E118-E654-032FE179CC78}"/>
              </a:ext>
            </a:extLst>
          </p:cNvPr>
          <p:cNvSpPr txBox="1"/>
          <p:nvPr/>
        </p:nvSpPr>
        <p:spPr>
          <a:xfrm>
            <a:off x="8681618" y="5095278"/>
            <a:ext cx="2650084" cy="461665"/>
          </a:xfrm>
          <a:prstGeom prst="rect">
            <a:avLst/>
          </a:prstGeom>
          <a:noFill/>
        </p:spPr>
        <p:txBody>
          <a:bodyPr wrap="none" rtlCol="0">
            <a:spAutoFit/>
          </a:bodyPr>
          <a:lstStyle/>
          <a:p>
            <a:pPr algn="ctr"/>
            <a:r>
              <a:rPr kumimoji="1" lang="ja-JP" altLang="en-US" sz="2400" b="1" dirty="0">
                <a:solidFill>
                  <a:schemeClr val="tx1">
                    <a:lumMod val="85000"/>
                    <a:lumOff val="15000"/>
                  </a:schemeClr>
                </a:solidFill>
                <a:latin typeface="游ゴシック" panose="020B0400000000000000" pitchFamily="50" charset="-128"/>
                <a:ea typeface="游ゴシック" panose="020B0400000000000000" pitchFamily="50" charset="-128"/>
              </a:rPr>
              <a:t>未来志向的な学科</a:t>
            </a:r>
          </a:p>
        </p:txBody>
      </p:sp>
      <p:pic>
        <p:nvPicPr>
          <p:cNvPr id="7170" name="Picture 2" descr="2019년 호서대동제 '호서델루나' 성황리 마쳐">
            <a:extLst>
              <a:ext uri="{FF2B5EF4-FFF2-40B4-BE49-F238E27FC236}">
                <a16:creationId xmlns:a16="http://schemas.microsoft.com/office/drawing/2014/main" id="{D48056A6-D260-7572-23B6-B0AC0AAB30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8749" y="1838629"/>
            <a:ext cx="3107341" cy="3048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図 20" descr="山に囲まれた建物&#10;&#10;自動的に生成された説明">
            <a:extLst>
              <a:ext uri="{FF2B5EF4-FFF2-40B4-BE49-F238E27FC236}">
                <a16:creationId xmlns:a16="http://schemas.microsoft.com/office/drawing/2014/main" id="{3548B135-71BC-3E7F-0A2F-391BD2B56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0430" y="1838629"/>
            <a:ext cx="3011752" cy="3048000"/>
          </a:xfrm>
          <a:prstGeom prst="ellipse">
            <a:avLst/>
          </a:prstGeom>
          <a:ln>
            <a:noFill/>
          </a:ln>
          <a:effectLst>
            <a:softEdge rad="112500"/>
          </a:effectLst>
        </p:spPr>
      </p:pic>
      <p:pic>
        <p:nvPicPr>
          <p:cNvPr id="7172" name="Picture 4" descr="일요일 별자리 운세] 미래 지향적인 사고 &lt; 운세 &lt; 라이프 &lt; 기사본문 - 이코노믹리뷰">
            <a:extLst>
              <a:ext uri="{FF2B5EF4-FFF2-40B4-BE49-F238E27FC236}">
                <a16:creationId xmlns:a16="http://schemas.microsoft.com/office/drawing/2014/main" id="{87576535-C4A4-7BCF-5D8C-BA58F4B75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657" y="1804750"/>
            <a:ext cx="3048000" cy="311575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3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28CB9AB-8F34-46A7-B937-F16F9FC869B5}"/>
              </a:ext>
            </a:extLst>
          </p:cNvPr>
          <p:cNvSpPr/>
          <p:nvPr/>
        </p:nvSpPr>
        <p:spPr>
          <a:xfrm>
            <a:off x="313248" y="1286540"/>
            <a:ext cx="11565504" cy="511106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正方形/長方形 1"/>
          <p:cNvSpPr/>
          <p:nvPr/>
        </p:nvSpPr>
        <p:spPr>
          <a:xfrm>
            <a:off x="0" y="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0" y="678600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직선 연결선 12">
            <a:extLst>
              <a:ext uri="{FF2B5EF4-FFF2-40B4-BE49-F238E27FC236}">
                <a16:creationId xmlns:a16="http://schemas.microsoft.com/office/drawing/2014/main" id="{09F22E27-8D54-4F13-9640-02B64A1353ED}"/>
              </a:ext>
            </a:extLst>
          </p:cNvPr>
          <p:cNvCxnSpPr>
            <a:cxnSpLocks/>
          </p:cNvCxnSpPr>
          <p:nvPr/>
        </p:nvCxnSpPr>
        <p:spPr>
          <a:xfrm>
            <a:off x="8470629" y="2001047"/>
            <a:ext cx="244992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604E172-CB75-7802-C417-86E6D092A6E2}"/>
              </a:ext>
            </a:extLst>
          </p:cNvPr>
          <p:cNvSpPr txBox="1"/>
          <p:nvPr/>
        </p:nvSpPr>
        <p:spPr>
          <a:xfrm>
            <a:off x="166254" y="174567"/>
            <a:ext cx="4887884" cy="584775"/>
          </a:xfrm>
          <a:prstGeom prst="rect">
            <a:avLst/>
          </a:prstGeom>
          <a:noFill/>
        </p:spPr>
        <p:txBody>
          <a:bodyPr wrap="square" rtlCol="0">
            <a:spAutoFit/>
          </a:bodyPr>
          <a:lstStyle/>
          <a:p>
            <a:r>
              <a:rPr lang="ja-JP" altLang="en-US" sz="3200" b="1" dirty="0">
                <a:latin typeface="游ゴシック" panose="020B0400000000000000" pitchFamily="50" charset="-128"/>
                <a:ea typeface="游ゴシック" panose="020B0400000000000000" pitchFamily="50" charset="-128"/>
              </a:rPr>
              <a:t>２</a:t>
            </a:r>
            <a:r>
              <a:rPr kumimoji="1" lang="en-US" altLang="ja-JP" sz="3200" b="1" dirty="0">
                <a:latin typeface="游ゴシック" panose="020B0400000000000000" pitchFamily="50" charset="-128"/>
                <a:ea typeface="游ゴシック" panose="020B0400000000000000" pitchFamily="50" charset="-128"/>
              </a:rPr>
              <a:t>.</a:t>
            </a:r>
            <a:r>
              <a:rPr lang="ja-JP" altLang="en-US" sz="3200" b="1" dirty="0">
                <a:latin typeface="游ゴシック" panose="020B0400000000000000" pitchFamily="50" charset="-128"/>
                <a:ea typeface="游ゴシック" panose="020B0400000000000000" pitchFamily="50" charset="-128"/>
              </a:rPr>
              <a:t> 大学紹介</a:t>
            </a:r>
            <a:endParaRPr kumimoji="1" lang="ja-JP" altLang="en-US" sz="3200" b="1" dirty="0">
              <a:latin typeface="游ゴシック" panose="020B0400000000000000" pitchFamily="50" charset="-128"/>
              <a:ea typeface="游ゴシック" panose="020B0400000000000000" pitchFamily="50" charset="-128"/>
            </a:endParaRPr>
          </a:p>
        </p:txBody>
      </p:sp>
      <p:pic>
        <p:nvPicPr>
          <p:cNvPr id="2050" name="Picture 2" descr="호서대학교 ::">
            <a:extLst>
              <a:ext uri="{FF2B5EF4-FFF2-40B4-BE49-F238E27FC236}">
                <a16:creationId xmlns:a16="http://schemas.microsoft.com/office/drawing/2014/main" id="{7A6C7C59-1D18-3548-B04D-195742C0D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29" y="1868723"/>
            <a:ext cx="7019492" cy="422993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F9A54773-FC42-03EF-1B29-20BCF1DED9EA}"/>
              </a:ext>
            </a:extLst>
          </p:cNvPr>
          <p:cNvSpPr txBox="1"/>
          <p:nvPr/>
        </p:nvSpPr>
        <p:spPr>
          <a:xfrm>
            <a:off x="9351737" y="1586140"/>
            <a:ext cx="2449920" cy="400110"/>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本館</a:t>
            </a:r>
          </a:p>
        </p:txBody>
      </p:sp>
      <p:sp>
        <p:nvSpPr>
          <p:cNvPr id="5" name="テキスト ボックス 4">
            <a:extLst>
              <a:ext uri="{FF2B5EF4-FFF2-40B4-BE49-F238E27FC236}">
                <a16:creationId xmlns:a16="http://schemas.microsoft.com/office/drawing/2014/main" id="{C890D987-32FD-DF43-DA16-B39D0C628F00}"/>
              </a:ext>
            </a:extLst>
          </p:cNvPr>
          <p:cNvSpPr txBox="1"/>
          <p:nvPr/>
        </p:nvSpPr>
        <p:spPr>
          <a:xfrm>
            <a:off x="8347628" y="2863201"/>
            <a:ext cx="3052555" cy="1754326"/>
          </a:xfrm>
          <a:prstGeom prst="rect">
            <a:avLst/>
          </a:prstGeom>
          <a:noFill/>
        </p:spPr>
        <p:txBody>
          <a:bodyPr wrap="square" rtlCol="0">
            <a:spAutoFit/>
          </a:bodyPr>
          <a:lstStyle/>
          <a:p>
            <a:r>
              <a:rPr kumimoji="1" lang="ja-JP" altLang="en-US" b="1" dirty="0">
                <a:latin typeface="游ゴシック" panose="020B0400000000000000" pitchFamily="50" charset="-128"/>
                <a:ea typeface="游ゴシック" panose="020B0400000000000000" pitchFamily="50" charset="-128"/>
              </a:rPr>
              <a:t>校内の真ん中にある建築物。</a:t>
            </a:r>
            <a:endParaRPr kumimoji="1" lang="en-US" altLang="ja-JP" b="1" dirty="0">
              <a:latin typeface="游ゴシック" panose="020B0400000000000000" pitchFamily="50" charset="-128"/>
              <a:ea typeface="游ゴシック" panose="020B0400000000000000" pitchFamily="50" charset="-128"/>
            </a:endParaRPr>
          </a:p>
          <a:p>
            <a:endParaRPr kumimoji="1" lang="en-US" altLang="ja-JP" b="1" dirty="0">
              <a:latin typeface="游ゴシック" panose="020B0400000000000000" pitchFamily="50" charset="-128"/>
              <a:ea typeface="游ゴシック" panose="020B0400000000000000" pitchFamily="50" charset="-128"/>
            </a:endParaRPr>
          </a:p>
          <a:p>
            <a:r>
              <a:rPr kumimoji="1" lang="ja-JP" altLang="en-US" b="1" dirty="0">
                <a:latin typeface="游ゴシック" panose="020B0400000000000000" pitchFamily="50" charset="-128"/>
                <a:ea typeface="游ゴシック" panose="020B0400000000000000" pitchFamily="50" charset="-128"/>
              </a:rPr>
              <a:t>教授室が集まっているところで地下には美味しいベーカリーや綺麗なカフェが整備してあります。</a:t>
            </a:r>
          </a:p>
        </p:txBody>
      </p:sp>
    </p:spTree>
    <p:extLst>
      <p:ext uri="{BB962C8B-B14F-4D97-AF65-F5344CB8AC3E}">
        <p14:creationId xmlns:p14="http://schemas.microsoft.com/office/powerpoint/2010/main" val="51906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28CB9AB-8F34-46A7-B937-F16F9FC869B5}"/>
              </a:ext>
            </a:extLst>
          </p:cNvPr>
          <p:cNvSpPr/>
          <p:nvPr/>
        </p:nvSpPr>
        <p:spPr>
          <a:xfrm>
            <a:off x="313248" y="1286540"/>
            <a:ext cx="11565504" cy="511106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正方形/長方形 1"/>
          <p:cNvSpPr/>
          <p:nvPr/>
        </p:nvSpPr>
        <p:spPr>
          <a:xfrm>
            <a:off x="0" y="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0" y="678600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직선 연결선 12">
            <a:extLst>
              <a:ext uri="{FF2B5EF4-FFF2-40B4-BE49-F238E27FC236}">
                <a16:creationId xmlns:a16="http://schemas.microsoft.com/office/drawing/2014/main" id="{09F22E27-8D54-4F13-9640-02B64A1353ED}"/>
              </a:ext>
            </a:extLst>
          </p:cNvPr>
          <p:cNvCxnSpPr>
            <a:cxnSpLocks/>
          </p:cNvCxnSpPr>
          <p:nvPr/>
        </p:nvCxnSpPr>
        <p:spPr>
          <a:xfrm>
            <a:off x="8470629" y="2001047"/>
            <a:ext cx="244992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604E172-CB75-7802-C417-86E6D092A6E2}"/>
              </a:ext>
            </a:extLst>
          </p:cNvPr>
          <p:cNvSpPr txBox="1"/>
          <p:nvPr/>
        </p:nvSpPr>
        <p:spPr>
          <a:xfrm>
            <a:off x="166254" y="174567"/>
            <a:ext cx="4887884" cy="584775"/>
          </a:xfrm>
          <a:prstGeom prst="rect">
            <a:avLst/>
          </a:prstGeom>
          <a:noFill/>
        </p:spPr>
        <p:txBody>
          <a:bodyPr wrap="square" rtlCol="0">
            <a:spAutoFit/>
          </a:bodyPr>
          <a:lstStyle/>
          <a:p>
            <a:r>
              <a:rPr lang="ja-JP" altLang="en-US" sz="3200" b="1" dirty="0">
                <a:latin typeface="游ゴシック" panose="020B0400000000000000" pitchFamily="50" charset="-128"/>
                <a:ea typeface="游ゴシック" panose="020B0400000000000000" pitchFamily="50" charset="-128"/>
              </a:rPr>
              <a:t>２</a:t>
            </a:r>
            <a:r>
              <a:rPr kumimoji="1" lang="en-US" altLang="ja-JP" sz="3200" b="1" dirty="0">
                <a:latin typeface="游ゴシック" panose="020B0400000000000000" pitchFamily="50" charset="-128"/>
                <a:ea typeface="游ゴシック" panose="020B0400000000000000" pitchFamily="50" charset="-128"/>
              </a:rPr>
              <a:t>.</a:t>
            </a:r>
            <a:r>
              <a:rPr lang="ja-JP" altLang="en-US" sz="3200" b="1" dirty="0">
                <a:latin typeface="游ゴシック" panose="020B0400000000000000" pitchFamily="50" charset="-128"/>
                <a:ea typeface="游ゴシック" panose="020B0400000000000000" pitchFamily="50" charset="-128"/>
              </a:rPr>
              <a:t> 大学紹介</a:t>
            </a:r>
            <a:endParaRPr kumimoji="1" lang="ja-JP" altLang="en-US" sz="3200" b="1" dirty="0">
              <a:latin typeface="游ゴシック" panose="020B0400000000000000" pitchFamily="50" charset="-128"/>
              <a:ea typeface="游ゴシック" panose="020B0400000000000000" pitchFamily="50" charset="-128"/>
            </a:endParaRPr>
          </a:p>
        </p:txBody>
      </p:sp>
      <p:pic>
        <p:nvPicPr>
          <p:cNvPr id="14" name="図 13">
            <a:extLst>
              <a:ext uri="{FF2B5EF4-FFF2-40B4-BE49-F238E27FC236}">
                <a16:creationId xmlns:a16="http://schemas.microsoft.com/office/drawing/2014/main" id="{128C9997-62CF-03AA-2E6D-E825E1A1B64F}"/>
              </a:ext>
            </a:extLst>
          </p:cNvPr>
          <p:cNvPicPr>
            <a:picLocks noChangeAspect="1"/>
          </p:cNvPicPr>
          <p:nvPr/>
        </p:nvPicPr>
        <p:blipFill>
          <a:blip r:embed="rId3"/>
          <a:stretch>
            <a:fillRect/>
          </a:stretch>
        </p:blipFill>
        <p:spPr>
          <a:xfrm>
            <a:off x="362819" y="1447348"/>
            <a:ext cx="7326720" cy="4789451"/>
          </a:xfrm>
          <a:prstGeom prst="rect">
            <a:avLst/>
          </a:prstGeom>
        </p:spPr>
      </p:pic>
      <p:sp>
        <p:nvSpPr>
          <p:cNvPr id="4" name="テキスト ボックス 3">
            <a:extLst>
              <a:ext uri="{FF2B5EF4-FFF2-40B4-BE49-F238E27FC236}">
                <a16:creationId xmlns:a16="http://schemas.microsoft.com/office/drawing/2014/main" id="{B9E02CDA-9D3C-2CE4-7A8A-C597B9535C92}"/>
              </a:ext>
            </a:extLst>
          </p:cNvPr>
          <p:cNvSpPr txBox="1"/>
          <p:nvPr/>
        </p:nvSpPr>
        <p:spPr>
          <a:xfrm>
            <a:off x="9251719" y="1580322"/>
            <a:ext cx="2449920" cy="400110"/>
          </a:xfrm>
          <a:prstGeom prst="rect">
            <a:avLst/>
          </a:prstGeom>
          <a:noFill/>
        </p:spPr>
        <p:txBody>
          <a:bodyPr wrap="square" rtlCol="0">
            <a:spAutoFit/>
          </a:bodyPr>
          <a:lstStyle/>
          <a:p>
            <a:r>
              <a:rPr kumimoji="1" lang="ja-JP" altLang="en-US" sz="2000" b="1" dirty="0">
                <a:latin typeface="游ゴシック" panose="020B0400000000000000" pitchFamily="50" charset="-128"/>
                <a:ea typeface="游ゴシック" panose="020B0400000000000000" pitchFamily="50" charset="-128"/>
              </a:rPr>
              <a:t>図書館</a:t>
            </a:r>
          </a:p>
        </p:txBody>
      </p:sp>
      <p:sp>
        <p:nvSpPr>
          <p:cNvPr id="5" name="テキスト ボックス 4">
            <a:extLst>
              <a:ext uri="{FF2B5EF4-FFF2-40B4-BE49-F238E27FC236}">
                <a16:creationId xmlns:a16="http://schemas.microsoft.com/office/drawing/2014/main" id="{5D21BE26-84AF-A364-8A24-9AD36A81D22E}"/>
              </a:ext>
            </a:extLst>
          </p:cNvPr>
          <p:cNvSpPr txBox="1"/>
          <p:nvPr/>
        </p:nvSpPr>
        <p:spPr>
          <a:xfrm>
            <a:off x="8559185" y="2715555"/>
            <a:ext cx="2449920" cy="2308324"/>
          </a:xfrm>
          <a:prstGeom prst="rect">
            <a:avLst/>
          </a:prstGeom>
          <a:noFill/>
        </p:spPr>
        <p:txBody>
          <a:bodyPr wrap="square" rtlCol="0">
            <a:spAutoFit/>
          </a:bodyPr>
          <a:lstStyle/>
          <a:p>
            <a:r>
              <a:rPr kumimoji="1" lang="ja-JP" altLang="en-US" b="1" dirty="0">
                <a:latin typeface="游ゴシック" panose="020B0400000000000000" pitchFamily="50" charset="-128"/>
                <a:ea typeface="游ゴシック" panose="020B0400000000000000" pitchFamily="50" charset="-128"/>
              </a:rPr>
              <a:t>私が学生時代に一番よく通った場所。</a:t>
            </a:r>
            <a:endParaRPr kumimoji="1" lang="en-US" altLang="ja-JP" b="1" dirty="0">
              <a:latin typeface="游ゴシック" panose="020B0400000000000000" pitchFamily="50" charset="-128"/>
              <a:ea typeface="游ゴシック" panose="020B0400000000000000" pitchFamily="50" charset="-128"/>
            </a:endParaRPr>
          </a:p>
          <a:p>
            <a:endParaRPr lang="en-US" altLang="ja-JP" b="1" dirty="0">
              <a:latin typeface="游ゴシック" panose="020B0400000000000000" pitchFamily="50" charset="-128"/>
              <a:ea typeface="游ゴシック" panose="020B0400000000000000" pitchFamily="50" charset="-128"/>
            </a:endParaRPr>
          </a:p>
          <a:p>
            <a:r>
              <a:rPr kumimoji="1" lang="ja-JP" altLang="en-US" b="1" dirty="0">
                <a:latin typeface="游ゴシック" panose="020B0400000000000000" pitchFamily="50" charset="-128"/>
                <a:ea typeface="游ゴシック" panose="020B0400000000000000" pitchFamily="50" charset="-128"/>
              </a:rPr>
              <a:t>内には図書館以外にもカフェやコンビニ、すべり台、睡眠室、映画館などのものが整備してあります。</a:t>
            </a:r>
          </a:p>
        </p:txBody>
      </p:sp>
    </p:spTree>
    <p:extLst>
      <p:ext uri="{BB962C8B-B14F-4D97-AF65-F5344CB8AC3E}">
        <p14:creationId xmlns:p14="http://schemas.microsoft.com/office/powerpoint/2010/main" val="138077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28CB9AB-8F34-46A7-B937-F16F9FC869B5}"/>
              </a:ext>
            </a:extLst>
          </p:cNvPr>
          <p:cNvSpPr/>
          <p:nvPr/>
        </p:nvSpPr>
        <p:spPr>
          <a:xfrm>
            <a:off x="313248" y="1286540"/>
            <a:ext cx="11565504" cy="511106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 name="正方形/長方形 1"/>
          <p:cNvSpPr/>
          <p:nvPr/>
        </p:nvSpPr>
        <p:spPr>
          <a:xfrm>
            <a:off x="0" y="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0" y="6786000"/>
            <a:ext cx="1219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직선 연결선 12">
            <a:extLst>
              <a:ext uri="{FF2B5EF4-FFF2-40B4-BE49-F238E27FC236}">
                <a16:creationId xmlns:a16="http://schemas.microsoft.com/office/drawing/2014/main" id="{09F22E27-8D54-4F13-9640-02B64A1353ED}"/>
              </a:ext>
            </a:extLst>
          </p:cNvPr>
          <p:cNvCxnSpPr>
            <a:cxnSpLocks/>
          </p:cNvCxnSpPr>
          <p:nvPr/>
        </p:nvCxnSpPr>
        <p:spPr>
          <a:xfrm>
            <a:off x="8470629" y="2001047"/>
            <a:ext cx="244992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604E172-CB75-7802-C417-86E6D092A6E2}"/>
              </a:ext>
            </a:extLst>
          </p:cNvPr>
          <p:cNvSpPr txBox="1"/>
          <p:nvPr/>
        </p:nvSpPr>
        <p:spPr>
          <a:xfrm>
            <a:off x="166254" y="174567"/>
            <a:ext cx="4887884" cy="584775"/>
          </a:xfrm>
          <a:prstGeom prst="rect">
            <a:avLst/>
          </a:prstGeom>
          <a:noFill/>
        </p:spPr>
        <p:txBody>
          <a:bodyPr wrap="square" rtlCol="0">
            <a:spAutoFit/>
          </a:bodyPr>
          <a:lstStyle/>
          <a:p>
            <a:r>
              <a:rPr lang="ja-JP" altLang="en-US" sz="3200" b="1" dirty="0">
                <a:latin typeface="游ゴシック" panose="020B0400000000000000" pitchFamily="50" charset="-128"/>
                <a:ea typeface="游ゴシック" panose="020B0400000000000000" pitchFamily="50" charset="-128"/>
              </a:rPr>
              <a:t>２</a:t>
            </a:r>
            <a:r>
              <a:rPr kumimoji="1" lang="en-US" altLang="ja-JP" sz="3200" b="1" dirty="0">
                <a:latin typeface="游ゴシック" panose="020B0400000000000000" pitchFamily="50" charset="-128"/>
                <a:ea typeface="游ゴシック" panose="020B0400000000000000" pitchFamily="50" charset="-128"/>
              </a:rPr>
              <a:t>.</a:t>
            </a:r>
            <a:r>
              <a:rPr lang="ja-JP" altLang="en-US" sz="3200" b="1" dirty="0">
                <a:latin typeface="游ゴシック" panose="020B0400000000000000" pitchFamily="50" charset="-128"/>
                <a:ea typeface="游ゴシック" panose="020B0400000000000000" pitchFamily="50" charset="-128"/>
              </a:rPr>
              <a:t> 大学紹介</a:t>
            </a:r>
            <a:endParaRPr kumimoji="1" lang="ja-JP" altLang="en-US" sz="3200" b="1" dirty="0">
              <a:latin typeface="游ゴシック" panose="020B0400000000000000" pitchFamily="50" charset="-128"/>
              <a:ea typeface="游ゴシック" panose="020B0400000000000000" pitchFamily="50" charset="-128"/>
            </a:endParaRPr>
          </a:p>
        </p:txBody>
      </p:sp>
      <p:pic>
        <p:nvPicPr>
          <p:cNvPr id="4098" name="Picture 2" descr="아산 가볼만한곳 호서대학교 아산캠퍼스의 꽃 피는 봄">
            <a:extLst>
              <a:ext uri="{FF2B5EF4-FFF2-40B4-BE49-F238E27FC236}">
                <a16:creationId xmlns:a16="http://schemas.microsoft.com/office/drawing/2014/main" id="{E28F8BA5-159A-6343-71ED-B4E560F0B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44" y="1472761"/>
            <a:ext cx="7107938" cy="47386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7FA7C48-1007-B60B-369D-CDB21F3DDEC0}"/>
              </a:ext>
            </a:extLst>
          </p:cNvPr>
          <p:cNvSpPr txBox="1"/>
          <p:nvPr/>
        </p:nvSpPr>
        <p:spPr>
          <a:xfrm>
            <a:off x="8711615" y="1557069"/>
            <a:ext cx="1967948" cy="400110"/>
          </a:xfrm>
          <a:prstGeom prst="rect">
            <a:avLst/>
          </a:prstGeom>
          <a:noFill/>
        </p:spPr>
        <p:txBody>
          <a:bodyPr wrap="square" rtlCol="0">
            <a:spAutoFit/>
          </a:bodyPr>
          <a:lstStyle/>
          <a:p>
            <a:r>
              <a:rPr lang="ja-JP" altLang="en-US" sz="2000" b="1" dirty="0">
                <a:latin typeface="游ゴシック" panose="020B0400000000000000" pitchFamily="50" charset="-128"/>
                <a:ea typeface="游ゴシック" panose="020B0400000000000000" pitchFamily="50" charset="-128"/>
              </a:rPr>
              <a:t>　　　</a:t>
            </a:r>
            <a:r>
              <a:rPr kumimoji="1" lang="ja-JP" altLang="en-US" sz="2000" b="1" dirty="0">
                <a:latin typeface="游ゴシック" panose="020B0400000000000000" pitchFamily="50" charset="-128"/>
                <a:ea typeface="游ゴシック" panose="020B0400000000000000" pitchFamily="50" charset="-128"/>
              </a:rPr>
              <a:t>湖</a:t>
            </a:r>
          </a:p>
        </p:txBody>
      </p:sp>
      <p:sp>
        <p:nvSpPr>
          <p:cNvPr id="6" name="テキスト ボックス 5">
            <a:extLst>
              <a:ext uri="{FF2B5EF4-FFF2-40B4-BE49-F238E27FC236}">
                <a16:creationId xmlns:a16="http://schemas.microsoft.com/office/drawing/2014/main" id="{62EE3252-AD88-8B8D-E826-1CDAB496C31A}"/>
              </a:ext>
            </a:extLst>
          </p:cNvPr>
          <p:cNvSpPr txBox="1"/>
          <p:nvPr/>
        </p:nvSpPr>
        <p:spPr>
          <a:xfrm>
            <a:off x="8646790" y="2895508"/>
            <a:ext cx="2362957" cy="1754326"/>
          </a:xfrm>
          <a:prstGeom prst="rect">
            <a:avLst/>
          </a:prstGeom>
          <a:noFill/>
        </p:spPr>
        <p:txBody>
          <a:bodyPr wrap="square" rtlCol="0">
            <a:spAutoFit/>
          </a:bodyPr>
          <a:lstStyle/>
          <a:p>
            <a:r>
              <a:rPr kumimoji="1" lang="ja-JP" altLang="en-US" b="1" dirty="0">
                <a:latin typeface="游ゴシック" panose="020B0400000000000000" pitchFamily="50" charset="-128"/>
                <a:ea typeface="游ゴシック" panose="020B0400000000000000" pitchFamily="50" charset="-128"/>
              </a:rPr>
              <a:t>校内にある湖で散歩道で有名な場所。</a:t>
            </a:r>
            <a:endParaRPr kumimoji="1" lang="en-US" altLang="ja-JP" b="1" dirty="0">
              <a:latin typeface="游ゴシック" panose="020B0400000000000000" pitchFamily="50" charset="-128"/>
              <a:ea typeface="游ゴシック" panose="020B0400000000000000" pitchFamily="50" charset="-128"/>
            </a:endParaRPr>
          </a:p>
          <a:p>
            <a:endParaRPr lang="en-US" altLang="ja-JP" b="1" dirty="0">
              <a:latin typeface="游ゴシック" panose="020B0400000000000000" pitchFamily="50" charset="-128"/>
              <a:ea typeface="游ゴシック" panose="020B0400000000000000" pitchFamily="50" charset="-128"/>
            </a:endParaRPr>
          </a:p>
          <a:p>
            <a:r>
              <a:rPr kumimoji="1" lang="ja-JP" altLang="en-US" b="1" dirty="0">
                <a:latin typeface="游ゴシック" panose="020B0400000000000000" pitchFamily="50" charset="-128"/>
                <a:ea typeface="游ゴシック" panose="020B0400000000000000" pitchFamily="50" charset="-128"/>
              </a:rPr>
              <a:t>特に春には桜が咲いてとても綺麗です。</a:t>
            </a:r>
          </a:p>
          <a:p>
            <a:endParaRPr kumimoji="1" lang="en-US" altLang="ja-JP" dirty="0"/>
          </a:p>
        </p:txBody>
      </p:sp>
    </p:spTree>
    <p:extLst>
      <p:ext uri="{BB962C8B-B14F-4D97-AF65-F5344CB8AC3E}">
        <p14:creationId xmlns:p14="http://schemas.microsoft.com/office/powerpoint/2010/main" val="96842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4320409" y="1007539"/>
            <a:ext cx="3778599" cy="707886"/>
          </a:xfrm>
          <a:prstGeom prst="rect">
            <a:avLst/>
          </a:prstGeom>
          <a:noFill/>
        </p:spPr>
        <p:txBody>
          <a:bodyPr wrap="none" rtlCol="0">
            <a:spAutoFit/>
          </a:bodyPr>
          <a:lstStyle/>
          <a:p>
            <a:r>
              <a:rPr lang="ja-JP" altLang="en-US" sz="4000" b="1" dirty="0">
                <a:solidFill>
                  <a:schemeClr val="tx1">
                    <a:lumMod val="85000"/>
                    <a:lumOff val="15000"/>
                  </a:schemeClr>
                </a:solidFill>
                <a:latin typeface="游ゴシック" panose="020B0400000000000000" pitchFamily="50" charset="-128"/>
                <a:ea typeface="游ゴシック" panose="020B0400000000000000" pitchFamily="50" charset="-128"/>
              </a:rPr>
              <a:t>学園祭や運動会</a:t>
            </a:r>
            <a:endParaRPr lang="en-US" altLang="ja-JP" sz="4000" b="1" dirty="0">
              <a:solidFill>
                <a:schemeClr val="tx1">
                  <a:lumMod val="85000"/>
                  <a:lumOff val="15000"/>
                </a:schemeClr>
              </a:solidFill>
              <a:latin typeface="游ゴシック" panose="020B0400000000000000" pitchFamily="50" charset="-128"/>
              <a:ea typeface="游ゴシック" panose="020B0400000000000000" pitchFamily="50" charset="-128"/>
            </a:endParaRPr>
          </a:p>
        </p:txBody>
      </p:sp>
      <p:sp>
        <p:nvSpPr>
          <p:cNvPr id="12" name="正方形/長方形 1">
            <a:extLst>
              <a:ext uri="{FF2B5EF4-FFF2-40B4-BE49-F238E27FC236}">
                <a16:creationId xmlns:a16="http://schemas.microsoft.com/office/drawing/2014/main" id="{7CDA36B9-65C3-491A-A76B-36A9AA7385B4}"/>
              </a:ext>
            </a:extLst>
          </p:cNvPr>
          <p:cNvSpPr/>
          <p:nvPr/>
        </p:nvSpPr>
        <p:spPr>
          <a:xfrm>
            <a:off x="0" y="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2">
            <a:extLst>
              <a:ext uri="{FF2B5EF4-FFF2-40B4-BE49-F238E27FC236}">
                <a16:creationId xmlns:a16="http://schemas.microsoft.com/office/drawing/2014/main" id="{F7E9A8EE-42C7-4810-ADB7-B3996E7C335D}"/>
              </a:ext>
            </a:extLst>
          </p:cNvPr>
          <p:cNvSpPr/>
          <p:nvPr/>
        </p:nvSpPr>
        <p:spPr>
          <a:xfrm>
            <a:off x="0" y="6786000"/>
            <a:ext cx="12192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3">
            <a:extLst>
              <a:ext uri="{FF2B5EF4-FFF2-40B4-BE49-F238E27FC236}">
                <a16:creationId xmlns:a16="http://schemas.microsoft.com/office/drawing/2014/main" id="{752E1EAB-E9CF-455E-B8C2-6B1CED7CD2EA}"/>
              </a:ext>
            </a:extLst>
          </p:cNvPr>
          <p:cNvSpPr txBox="1"/>
          <p:nvPr/>
        </p:nvSpPr>
        <p:spPr>
          <a:xfrm>
            <a:off x="290397" y="137226"/>
            <a:ext cx="2555508" cy="646331"/>
          </a:xfrm>
          <a:prstGeom prst="rect">
            <a:avLst/>
          </a:prstGeom>
          <a:noFill/>
        </p:spPr>
        <p:txBody>
          <a:bodyPr wrap="none" rtlCol="0">
            <a:spAutoFit/>
          </a:bodyPr>
          <a:lstStyle/>
          <a:p>
            <a:r>
              <a:rPr lang="en-US" altLang="ja-JP" sz="3600" b="1" dirty="0">
                <a:latin typeface="游ゴシック" panose="020B0400000000000000" pitchFamily="50" charset="-128"/>
                <a:ea typeface="游ゴシック" panose="020B0400000000000000" pitchFamily="50" charset="-128"/>
              </a:rPr>
              <a:t>2.</a:t>
            </a:r>
            <a:r>
              <a:rPr lang="ja-JP" altLang="en-US" sz="3600" b="1" dirty="0">
                <a:latin typeface="游ゴシック" panose="020B0400000000000000" pitchFamily="50" charset="-128"/>
                <a:ea typeface="游ゴシック" panose="020B0400000000000000" pitchFamily="50" charset="-128"/>
              </a:rPr>
              <a:t> 大学紹介</a:t>
            </a:r>
            <a:endParaRPr kumimoji="1" lang="ja-JP" altLang="en-US" sz="3600" b="1" dirty="0">
              <a:latin typeface="游ゴシック" panose="020B0400000000000000" pitchFamily="50" charset="-128"/>
              <a:ea typeface="游ゴシック" panose="020B0400000000000000" pitchFamily="50" charset="-128"/>
            </a:endParaRPr>
          </a:p>
        </p:txBody>
      </p:sp>
      <p:pic>
        <p:nvPicPr>
          <p:cNvPr id="5124" name="Picture 4" descr="포토뉴스] 캠퍼스는 벌써 한여름?…호서대, 워터 페스티벌 - 굿모닝충청">
            <a:extLst>
              <a:ext uri="{FF2B5EF4-FFF2-40B4-BE49-F238E27FC236}">
                <a16:creationId xmlns:a16="http://schemas.microsoft.com/office/drawing/2014/main" id="{88144A29-88E0-58B2-4D30-76717E359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49" y="1939406"/>
            <a:ext cx="5553054" cy="41350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억소리' 나는 초호화 대학축제…싸이·에스파 몸값 얼마길래 | 중앙일보">
            <a:extLst>
              <a:ext uri="{FF2B5EF4-FFF2-40B4-BE49-F238E27FC236}">
                <a16:creationId xmlns:a16="http://schemas.microsoft.com/office/drawing/2014/main" id="{C3021CFE-32C1-C252-6DC9-DA5EB96A1B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397" y="1939406"/>
            <a:ext cx="5805603" cy="413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43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Coral_2019">
      <a:dk1>
        <a:sysClr val="windowText" lastClr="000000"/>
      </a:dk1>
      <a:lt1>
        <a:sysClr val="window" lastClr="FFFFFF"/>
      </a:lt1>
      <a:dk2>
        <a:srgbClr val="D0CECE"/>
      </a:dk2>
      <a:lt2>
        <a:srgbClr val="FFFFFF"/>
      </a:lt2>
      <a:accent1>
        <a:srgbClr val="F86F6C"/>
      </a:accent1>
      <a:accent2>
        <a:srgbClr val="E9D3C6"/>
      </a:accent2>
      <a:accent3>
        <a:srgbClr val="EAA65F"/>
      </a:accent3>
      <a:accent4>
        <a:srgbClr val="BBAB94"/>
      </a:accent4>
      <a:accent5>
        <a:srgbClr val="BEDAE5"/>
      </a:accent5>
      <a:accent6>
        <a:srgbClr val="688084"/>
      </a:accent6>
      <a:hlink>
        <a:srgbClr val="44546A"/>
      </a:hlink>
      <a:folHlink>
        <a:srgbClr val="44546A"/>
      </a:folHlink>
    </a:clrScheme>
    <a:fontScheme name="free">
      <a:majorFont>
        <a:latin typeface="Arial"/>
        <a:ea typeface="나눔스퀘어라운드 Regular"/>
        <a:cs typeface=""/>
      </a:majorFont>
      <a:minorFont>
        <a:latin typeface="Arial"/>
        <a:ea typeface="나눔스퀘어라운드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717</Words>
  <Application>Microsoft Office PowerPoint</Application>
  <PresentationFormat>ワイド画面</PresentationFormat>
  <Paragraphs>108</Paragraphs>
  <Slides>13</Slides>
  <Notes>12</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noto</vt:lpstr>
      <vt:lpstr>游ゴシック</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Saebyeol Yu</dc:creator>
  <cp:lastModifiedBy>choij</cp:lastModifiedBy>
  <cp:revision>54</cp:revision>
  <dcterms:created xsi:type="dcterms:W3CDTF">2018-12-07T00:32:38Z</dcterms:created>
  <dcterms:modified xsi:type="dcterms:W3CDTF">2022-08-09T07:47:14Z</dcterms:modified>
</cp:coreProperties>
</file>